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7" r:id="rId3"/>
    <p:sldId id="282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5" r:id="rId12"/>
    <p:sldId id="32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38B1F9-9822-4A3D-9F38-D0647F585ED2}">
          <p14:sldIdLst>
            <p14:sldId id="256"/>
            <p14:sldId id="317"/>
            <p14:sldId id="282"/>
            <p14:sldId id="319"/>
            <p14:sldId id="320"/>
            <p14:sldId id="321"/>
            <p14:sldId id="322"/>
            <p14:sldId id="323"/>
            <p14:sldId id="324"/>
            <p14:sldId id="326"/>
            <p14:sldId id="325"/>
            <p14:sldId id="328"/>
          </p14:sldIdLst>
        </p14:section>
        <p14:section name="Раздел без заголовка" id="{14023409-4AAD-4020-820C-AE0CE85174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B091C9-B4B9-4182-A4F5-36CF61ED33AC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Сравнение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Обобщение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Классификация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b="1" dirty="0" err="1" smtClean="0">
              <a:latin typeface="Georgia" pitchFamily="18" charset="0"/>
            </a:rPr>
            <a:t>Сериация</a:t>
          </a:r>
          <a:endParaRPr lang="ru-RU" b="1" dirty="0" smtClean="0">
            <a:latin typeface="Georgia" pitchFamily="18" charset="0"/>
          </a:endParaRP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Систематизация</a:t>
          </a:r>
          <a:endParaRPr lang="ru-RU" b="1" dirty="0"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23C18355-254B-4F3B-A8E8-33D33E3D54D5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smtClean="0">
              <a:latin typeface="Georgia" pitchFamily="18" charset="0"/>
            </a:rPr>
            <a:t>Анализ</a:t>
          </a:r>
          <a:endParaRPr lang="ru-RU" b="1" dirty="0">
            <a:latin typeface="Georgia" pitchFamily="18" charset="0"/>
          </a:endParaRPr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Синтез</a:t>
          </a:r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5099" custLinFactNeighborY="632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7" custLinFactNeighborX="14841" custLinFactNeighborY="1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7" custLinFactNeighborX="14841" custLinFactNeighborY="-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7" custLinFactNeighborX="14841" custLinFactNeighborY="9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7" custLinFactY="11955" custLinFactNeighborX="148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7" custLinFactY="24777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7" custLinFactY="37599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6" presStyleCnt="7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A05EF80E-B5EF-49E8-B643-1703249AD856}" type="presOf" srcId="{1A7F4EFD-E0EE-43A0-9F4F-462C86E70B2A}" destId="{8DA132B4-0BF8-4A7E-8A59-886CC069958C}" srcOrd="0" destOrd="0" presId="urn:microsoft.com/office/officeart/2005/8/layout/pyramid2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00D3468F-7081-4B55-A2E1-743B7F218421}" type="presOf" srcId="{23C18355-254B-4F3B-A8E8-33D33E3D54D5}" destId="{BDAB8325-AA70-4BEF-9361-C20E3F26156D}" srcOrd="0" destOrd="0" presId="urn:microsoft.com/office/officeart/2005/8/layout/pyramid2"/>
    <dgm:cxn modelId="{12DBE254-37AA-4B11-8832-CBDD9541367F}" type="presOf" srcId="{51D88B40-277B-49D5-98C1-97243FC98004}" destId="{B585728E-B20C-424D-A2AE-FF5C87AF3767}" srcOrd="0" destOrd="0" presId="urn:microsoft.com/office/officeart/2005/8/layout/pyramid2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805EB075-586A-4055-AC53-46382535C444}" type="presOf" srcId="{064978E7-5E80-448B-8A2E-33DB8EB4662C}" destId="{1D9D44EC-8EA2-4DE1-9FA6-F73D86ECFB1C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E5593BE7-1698-4C03-A405-914D6991224D}" srcId="{D478E18E-BC08-408F-8EF5-1907F70134B1}" destId="{064978E7-5E80-448B-8A2E-33DB8EB4662C}" srcOrd="6" destOrd="0" parTransId="{7CB8D6D7-8039-4D2A-B9AC-337E9D04031A}" sibTransId="{252512C8-F2C6-4055-8A39-D556B0168B8C}"/>
    <dgm:cxn modelId="{0C934BC2-975A-4C0B-8944-115D7A3D5D41}" type="presOf" srcId="{89BDBF99-BA2A-41CA-8FE5-A1A40FFF7037}" destId="{32FB35CD-2477-4784-85DC-36FEECE5D62F}" srcOrd="0" destOrd="0" presId="urn:microsoft.com/office/officeart/2005/8/layout/pyramid2"/>
    <dgm:cxn modelId="{E21A2451-9CC5-498A-B554-6DE23336FC4F}" type="presOf" srcId="{B8B091C9-B4B9-4182-A4F5-36CF61ED33AC}" destId="{8D9131E5-D09D-40E0-A1AB-3B6797AA019F}" srcOrd="0" destOrd="0" presId="urn:microsoft.com/office/officeart/2005/8/layout/pyramid2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893DA0D7-286E-4F0A-A916-573B5236C311}" type="presOf" srcId="{D478E18E-BC08-408F-8EF5-1907F70134B1}" destId="{F51681C1-7E7E-4D97-B36F-9077FB9191D4}" srcOrd="0" destOrd="0" presId="urn:microsoft.com/office/officeart/2005/8/layout/pyramid2"/>
    <dgm:cxn modelId="{4B7CA072-08BD-4463-87AC-7BC7ABE9BE4F}" type="presOf" srcId="{352E493D-7893-4C56-834F-C73EAF0F0082}" destId="{F3ED1E3A-CBA5-4AEA-BB00-4A25562BFEA8}" srcOrd="0" destOrd="0" presId="urn:microsoft.com/office/officeart/2005/8/layout/pyramid2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3FB35CBA-DD7D-4494-83D9-6840B85525AF}" type="presParOf" srcId="{F51681C1-7E7E-4D97-B36F-9077FB9191D4}" destId="{A60D5551-70B5-440E-BA37-44E7D069CFDF}" srcOrd="0" destOrd="0" presId="urn:microsoft.com/office/officeart/2005/8/layout/pyramid2"/>
    <dgm:cxn modelId="{A896F78C-43D0-4C8F-AF02-3F7F2C5B76D4}" type="presParOf" srcId="{F51681C1-7E7E-4D97-B36F-9077FB9191D4}" destId="{1E6B34E6-C8F9-4969-9EC0-AA2AC91FCBB7}" srcOrd="1" destOrd="0" presId="urn:microsoft.com/office/officeart/2005/8/layout/pyramid2"/>
    <dgm:cxn modelId="{7CA7804E-07EC-4CC4-AA0F-94101A69B8E3}" type="presParOf" srcId="{1E6B34E6-C8F9-4969-9EC0-AA2AC91FCBB7}" destId="{BDAB8325-AA70-4BEF-9361-C20E3F26156D}" srcOrd="0" destOrd="0" presId="urn:microsoft.com/office/officeart/2005/8/layout/pyramid2"/>
    <dgm:cxn modelId="{3355947C-BEC0-4569-8D01-EAA4B03F68B2}" type="presParOf" srcId="{1E6B34E6-C8F9-4969-9EC0-AA2AC91FCBB7}" destId="{78B215BD-8C2F-418E-8712-3CFCAB48EFF4}" srcOrd="1" destOrd="0" presId="urn:microsoft.com/office/officeart/2005/8/layout/pyramid2"/>
    <dgm:cxn modelId="{293219F6-347D-4580-AA66-5D2EF6A46D35}" type="presParOf" srcId="{1E6B34E6-C8F9-4969-9EC0-AA2AC91FCBB7}" destId="{32FB35CD-2477-4784-85DC-36FEECE5D62F}" srcOrd="2" destOrd="0" presId="urn:microsoft.com/office/officeart/2005/8/layout/pyramid2"/>
    <dgm:cxn modelId="{9B950CF5-6302-4820-8AA9-8EB42552262C}" type="presParOf" srcId="{1E6B34E6-C8F9-4969-9EC0-AA2AC91FCBB7}" destId="{3B5AE12E-FB91-4820-A3E0-A17211D3BBD7}" srcOrd="3" destOrd="0" presId="urn:microsoft.com/office/officeart/2005/8/layout/pyramid2"/>
    <dgm:cxn modelId="{D0A8AD62-B4A9-4E41-AE2D-BC5DA24450DD}" type="presParOf" srcId="{1E6B34E6-C8F9-4969-9EC0-AA2AC91FCBB7}" destId="{8D9131E5-D09D-40E0-A1AB-3B6797AA019F}" srcOrd="4" destOrd="0" presId="urn:microsoft.com/office/officeart/2005/8/layout/pyramid2"/>
    <dgm:cxn modelId="{1A5843C9-9B02-48A3-93C5-A2B85554A230}" type="presParOf" srcId="{1E6B34E6-C8F9-4969-9EC0-AA2AC91FCBB7}" destId="{9C1144F9-8091-4984-BF51-F07CCF34E4B0}" srcOrd="5" destOrd="0" presId="urn:microsoft.com/office/officeart/2005/8/layout/pyramid2"/>
    <dgm:cxn modelId="{3868E1E5-24E6-4EF9-ACBB-0D04273EE4B2}" type="presParOf" srcId="{1E6B34E6-C8F9-4969-9EC0-AA2AC91FCBB7}" destId="{B585728E-B20C-424D-A2AE-FF5C87AF3767}" srcOrd="6" destOrd="0" presId="urn:microsoft.com/office/officeart/2005/8/layout/pyramid2"/>
    <dgm:cxn modelId="{1F935091-4D88-49F3-AA6A-7D670394B82F}" type="presParOf" srcId="{1E6B34E6-C8F9-4969-9EC0-AA2AC91FCBB7}" destId="{D1C02F5F-C8C0-48CF-9288-5B2166750E7A}" srcOrd="7" destOrd="0" presId="urn:microsoft.com/office/officeart/2005/8/layout/pyramid2"/>
    <dgm:cxn modelId="{3E6D4B2A-D1BA-4B8A-8AC1-4DA965FE5677}" type="presParOf" srcId="{1E6B34E6-C8F9-4969-9EC0-AA2AC91FCBB7}" destId="{F3ED1E3A-CBA5-4AEA-BB00-4A25562BFEA8}" srcOrd="8" destOrd="0" presId="urn:microsoft.com/office/officeart/2005/8/layout/pyramid2"/>
    <dgm:cxn modelId="{6BA3446E-4DC3-4AF0-A860-B9450CB2D7F4}" type="presParOf" srcId="{1E6B34E6-C8F9-4969-9EC0-AA2AC91FCBB7}" destId="{F06D403B-3440-4FFA-9C46-6DBDDCE27429}" srcOrd="9" destOrd="0" presId="urn:microsoft.com/office/officeart/2005/8/layout/pyramid2"/>
    <dgm:cxn modelId="{C6557CE6-26D9-4A14-B625-08B44D538AEF}" type="presParOf" srcId="{1E6B34E6-C8F9-4969-9EC0-AA2AC91FCBB7}" destId="{8DA132B4-0BF8-4A7E-8A59-886CC069958C}" srcOrd="10" destOrd="0" presId="urn:microsoft.com/office/officeart/2005/8/layout/pyramid2"/>
    <dgm:cxn modelId="{3C092253-7A70-4246-905E-F4430F387A57}" type="presParOf" srcId="{1E6B34E6-C8F9-4969-9EC0-AA2AC91FCBB7}" destId="{71630D3F-FA19-40FB-B5D5-84536C7769E6}" srcOrd="11" destOrd="0" presId="urn:microsoft.com/office/officeart/2005/8/layout/pyramid2"/>
    <dgm:cxn modelId="{D5CD7B87-B76F-483C-ACEC-19C34524A51C}" type="presParOf" srcId="{1E6B34E6-C8F9-4969-9EC0-AA2AC91FCBB7}" destId="{1D9D44EC-8EA2-4DE1-9FA6-F73D86ECFB1C}" srcOrd="12" destOrd="0" presId="urn:microsoft.com/office/officeart/2005/8/layout/pyramid2"/>
    <dgm:cxn modelId="{5C3EDF71-A606-40D4-AFA9-1C8017732839}" type="presParOf" srcId="{1E6B34E6-C8F9-4969-9EC0-AA2AC91FCBB7}" destId="{62055F9C-09C3-4568-91D6-EDD6B09C06C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D5551-70B5-440E-BA37-44E7D069CFDF}">
      <dsp:nvSpPr>
        <dsp:cNvPr id="0" name=""/>
        <dsp:cNvSpPr/>
      </dsp:nvSpPr>
      <dsp:spPr>
        <a:xfrm>
          <a:off x="2195746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solidFill>
            <a:srgbClr val="00B0F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B8325-AA70-4BEF-9361-C20E3F26156D}">
      <dsp:nvSpPr>
        <dsp:cNvPr id="0" name=""/>
        <dsp:cNvSpPr/>
      </dsp:nvSpPr>
      <dsp:spPr>
        <a:xfrm>
          <a:off x="4211956" y="46064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Georgia" pitchFamily="18" charset="0"/>
            </a:rPr>
            <a:t>Анализ</a:t>
          </a:r>
          <a:endParaRPr lang="ru-RU" sz="2000" b="1" kern="1200" dirty="0">
            <a:latin typeface="Georgia" pitchFamily="18" charset="0"/>
          </a:endParaRPr>
        </a:p>
      </dsp:txBody>
      <dsp:txXfrm>
        <a:off x="4234395" y="483087"/>
        <a:ext cx="2896997" cy="414790"/>
      </dsp:txXfrm>
    </dsp:sp>
    <dsp:sp modelId="{32FB35CD-2477-4784-85DC-36FEECE5D62F}">
      <dsp:nvSpPr>
        <dsp:cNvPr id="0" name=""/>
        <dsp:cNvSpPr/>
      </dsp:nvSpPr>
      <dsp:spPr>
        <a:xfrm>
          <a:off x="4211956" y="96470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Синтез</a:t>
          </a:r>
        </a:p>
      </dsp:txBody>
      <dsp:txXfrm>
        <a:off x="4234395" y="987143"/>
        <a:ext cx="2896997" cy="414790"/>
      </dsp:txXfrm>
    </dsp:sp>
    <dsp:sp modelId="{8D9131E5-D09D-40E0-A1AB-3B6797AA019F}">
      <dsp:nvSpPr>
        <dsp:cNvPr id="0" name=""/>
        <dsp:cNvSpPr/>
      </dsp:nvSpPr>
      <dsp:spPr>
        <a:xfrm>
          <a:off x="4211956" y="154076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0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Сравнение</a:t>
          </a:r>
        </a:p>
      </dsp:txBody>
      <dsp:txXfrm>
        <a:off x="4234395" y="1563207"/>
        <a:ext cx="2896997" cy="414790"/>
      </dsp:txXfrm>
    </dsp:sp>
    <dsp:sp modelId="{B585728E-B20C-424D-A2AE-FF5C87AF3767}">
      <dsp:nvSpPr>
        <dsp:cNvPr id="0" name=""/>
        <dsp:cNvSpPr/>
      </dsp:nvSpPr>
      <dsp:spPr>
        <a:xfrm>
          <a:off x="4211956" y="2116830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Обобщение</a:t>
          </a:r>
        </a:p>
      </dsp:txBody>
      <dsp:txXfrm>
        <a:off x="4234395" y="2139269"/>
        <a:ext cx="2896997" cy="414790"/>
      </dsp:txXfrm>
    </dsp:sp>
    <dsp:sp modelId="{F3ED1E3A-CBA5-4AEA-BB00-4A25562BFEA8}">
      <dsp:nvSpPr>
        <dsp:cNvPr id="0" name=""/>
        <dsp:cNvSpPr/>
      </dsp:nvSpPr>
      <dsp:spPr>
        <a:xfrm>
          <a:off x="4283973" y="2692895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Классификация</a:t>
          </a:r>
        </a:p>
      </dsp:txBody>
      <dsp:txXfrm>
        <a:off x="4306412" y="2715334"/>
        <a:ext cx="2896997" cy="414790"/>
      </dsp:txXfrm>
    </dsp:sp>
    <dsp:sp modelId="{8DA132B4-0BF8-4A7E-8A59-886CC069958C}">
      <dsp:nvSpPr>
        <dsp:cNvPr id="0" name=""/>
        <dsp:cNvSpPr/>
      </dsp:nvSpPr>
      <dsp:spPr>
        <a:xfrm>
          <a:off x="4283973" y="3268960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Georgia" pitchFamily="18" charset="0"/>
            </a:rPr>
            <a:t>Сериация</a:t>
          </a:r>
          <a:endParaRPr lang="ru-RU" sz="2000" b="1" kern="1200" dirty="0" smtClean="0">
            <a:latin typeface="Georgia" pitchFamily="18" charset="0"/>
          </a:endParaRPr>
        </a:p>
      </dsp:txBody>
      <dsp:txXfrm>
        <a:off x="4306412" y="3291399"/>
        <a:ext cx="2896997" cy="414790"/>
      </dsp:txXfrm>
    </dsp:sp>
    <dsp:sp modelId="{1D9D44EC-8EA2-4DE1-9FA6-F73D86ECFB1C}">
      <dsp:nvSpPr>
        <dsp:cNvPr id="0" name=""/>
        <dsp:cNvSpPr/>
      </dsp:nvSpPr>
      <dsp:spPr>
        <a:xfrm>
          <a:off x="4283973" y="3917032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Систематизация</a:t>
          </a:r>
          <a:endParaRPr lang="ru-RU" sz="2000" b="1" kern="1200" dirty="0">
            <a:latin typeface="Georgia" pitchFamily="18" charset="0"/>
          </a:endParaRPr>
        </a:p>
      </dsp:txBody>
      <dsp:txXfrm>
        <a:off x="4306412" y="3939471"/>
        <a:ext cx="2896997" cy="41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694512" cy="3195787"/>
          </a:xfrm>
        </p:spPr>
        <p:txBody>
          <a:bodyPr>
            <a:normAutofit fontScale="90000"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СТРУКТУРНОЕ </a:t>
            </a: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ОТДЕЛЕНИЕ НАЧАЛЬНОГО ОБЩЕГО ОБРАЗОВАНИЯ С ДОШКОЛЬНЫМИ ГРУППАМИ</a:t>
            </a:r>
            <a:b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600" b="1" cap="all" dirty="0" err="1" smtClean="0">
                <a:solidFill>
                  <a:srgbClr val="C00000"/>
                </a:solidFill>
                <a:latin typeface="Georgia" pitchFamily="18" charset="0"/>
              </a:rPr>
              <a:t>мкоу</a:t>
            </a: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«</a:t>
            </a:r>
            <a:r>
              <a:rPr lang="ru-RU" sz="1600" b="1" cap="all" dirty="0" err="1" smtClean="0">
                <a:solidFill>
                  <a:srgbClr val="C00000"/>
                </a:solidFill>
                <a:latin typeface="Georgia" pitchFamily="18" charset="0"/>
              </a:rPr>
              <a:t>ксош</a:t>
            </a: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№ 2»</a:t>
            </a: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2800" b="1" cap="all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>Занимательные </a:t>
            </a: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>игры и упражнения как эффективное средство развития мышления детей дошкольного возраста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5896744" cy="1392560"/>
          </a:xfrm>
        </p:spPr>
        <p:txBody>
          <a:bodyPr/>
          <a:lstStyle/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Воспитатель первой квалификационной категории</a:t>
            </a: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Прошина Анна Вячеславовна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</a:rPr>
              <a:t>Сериация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Сериация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 – это мысленное установление связи между предметами и их расположением в определенной последовательности.</a:t>
            </a:r>
            <a:endParaRPr lang="ru-RU" sz="1800" dirty="0"/>
          </a:p>
        </p:txBody>
      </p:sp>
      <p:pic>
        <p:nvPicPr>
          <p:cNvPr id="1026" name="Picture 2" descr="C:\Users\Дмитрий.Proshin-PC\Desktop\слайд сери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56389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Систематизация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Процесс выявления закономерности в создании определенной системы, а также определение места предмета или явления в этой системе.</a:t>
            </a:r>
            <a:endParaRPr lang="ru-RU" dirty="0"/>
          </a:p>
        </p:txBody>
      </p:sp>
      <p:pic>
        <p:nvPicPr>
          <p:cNvPr id="3074" name="Picture 2" descr="C:\Users\Дмитрий.Proshin-PC\Desktop\Систематиз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0486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518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027" name="Picture 3" descr="C:\Users\13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28946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митрий.Proshin-PC\Desktop\0016-016-Myshlenie-vidy-myshlenij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287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Мыслительные операции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4631674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Анализ и синтез</a:t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Анализ –процесс мысленного расчленения целого на части, а также установления связей, отношений между ними.</a:t>
            </a:r>
            <a:b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Синтез – процесс мысленного соединения в единое целое частей предмета или его признаков, полученных в процессе анализа.</a:t>
            </a:r>
            <a:endParaRPr lang="ru-RU" sz="1800" dirty="0"/>
          </a:p>
        </p:txBody>
      </p:sp>
      <p:pic>
        <p:nvPicPr>
          <p:cNvPr id="1027" name="Picture 3" descr="C:\Users\Дмитрий.Proshin-PC\Desktop\Новая папка\Анализ и синтез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420888"/>
            <a:ext cx="59046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2847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«Подбери пару»</a:t>
            </a:r>
            <a:endParaRPr lang="ru-RU" dirty="0"/>
          </a:p>
        </p:txBody>
      </p:sp>
      <p:pic>
        <p:nvPicPr>
          <p:cNvPr id="2050" name="Picture 2" descr="C:\Users\Дмитрий.Proshin-PC\Desktop\Новая папка\Анализ и синте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3367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9821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Сравнение</a:t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Сравнение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 – это мысленное установление сходства и различия предметов по существенным или несущественным признакам</a:t>
            </a:r>
            <a:endParaRPr lang="ru-RU" dirty="0"/>
          </a:p>
        </p:txBody>
      </p:sp>
      <p:pic>
        <p:nvPicPr>
          <p:cNvPr id="1026" name="Picture 2" descr="C:\Users\Дмитрий.Proshin-PC\Desktop\сраанение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9" y="1752667"/>
            <a:ext cx="61552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6811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Обобщение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Процесс мысленного объединения в группу предметов и явлений по их основным свойствам.</a:t>
            </a:r>
            <a:b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ЗАГАДКИ: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  <a:t>Я сегодня утром ловко шишек принесла в кладовку,</a:t>
            </a:r>
            <a:b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  <a:t>Да на остреньких сучочках поразвесила грибочки.</a:t>
            </a:r>
            <a:b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  <a:t>Не барашек и не кот, носит шубу круглый год</a:t>
            </a:r>
            <a:b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  <a:t>Шуба серая – для лета, для зимы – другого цвета.</a:t>
            </a:r>
            <a:b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  <a:t>Серый, зубастый, по угодьям рыщет, </a:t>
            </a:r>
            <a:b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  <a:t>Кого съесть ищет…</a:t>
            </a:r>
            <a:b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  <a:t/>
            </a:r>
            <a:br>
              <a:rPr lang="ru-RU" sz="1800" b="1" dirty="0" smtClean="0">
                <a:solidFill>
                  <a:srgbClr val="00990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Georgia" pitchFamily="18" charset="0"/>
              </a:rPr>
              <a:t>Трав копытами касаясь, ходит по лесу красавец</a:t>
            </a:r>
            <a:br>
              <a:rPr lang="ru-RU" sz="18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Georgia" pitchFamily="18" charset="0"/>
              </a:rPr>
              <a:t>Ходит смело и легко, рога развесив широко.</a:t>
            </a:r>
            <a:br>
              <a:rPr lang="ru-RU" sz="1800" b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448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Классификация</a:t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Классификация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 – это группировка предметов по существенным признакам.</a:t>
            </a:r>
            <a:endParaRPr lang="ru-RU" dirty="0"/>
          </a:p>
        </p:txBody>
      </p:sp>
      <p:pic>
        <p:nvPicPr>
          <p:cNvPr id="1026" name="Picture 2" descr="C:\Users\Дмитрий.Proshin-PC\Desktop\классифик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0486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10608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«Объедини предметы по группам»</a:t>
            </a:r>
            <a:endParaRPr lang="ru-RU" dirty="0"/>
          </a:p>
        </p:txBody>
      </p:sp>
      <p:pic>
        <p:nvPicPr>
          <p:cNvPr id="2050" name="Picture 2" descr="C:\Users\Дмитрий.Proshin-PC\Desktop\классификац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2646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9430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45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65_x2N</vt:lpstr>
      <vt:lpstr>СТРУКТУРНОЕ ОТДЕЛЕНИЕ НАЧАЛЬНОГО ОБЩЕГО ОБРАЗОВАНИЯ С ДОШКОЛЬНЫМИ ГРУППАМИ  мкоу «ксош № 2»   Занимательные игры и упражнения как эффективное средство развития мышления детей дошкольного возраста</vt:lpstr>
      <vt:lpstr>Презентация PowerPoint</vt:lpstr>
      <vt:lpstr>Мыслительные операции</vt:lpstr>
      <vt:lpstr>Анализ и синтез Анализ –процесс мысленного расчленения целого на части, а также установления связей, отношений между ними. Синтез – процесс мысленного соединения в единое целое частей предмета или его признаков, полученных в процессе анализа.</vt:lpstr>
      <vt:lpstr>«Подбери пару»</vt:lpstr>
      <vt:lpstr>Сравнение Сравнение – это мысленное установление сходства и различия предметов по существенным или несущественным признакам</vt:lpstr>
      <vt:lpstr>Обобщение Процесс мысленного объединения в группу предметов и явлений по их основным свойствам.  ЗАГАДКИ:  Я сегодня утром ловко шишек принесла в кладовку, Да на остреньких сучочках поразвесила грибочки.  Не барашек и не кот, носит шубу круглый год Шуба серая – для лета, для зимы – другого цвета.  Серый, зубастый, по угодьям рыщет,  Кого съесть ищет…  Трав копытами касаясь, ходит по лесу красавец Ходит смело и легко, рога развесив широко. </vt:lpstr>
      <vt:lpstr>Классификация Классификация – это группировка предметов по существенным признакам.</vt:lpstr>
      <vt:lpstr>«Объедини предметы по группам»</vt:lpstr>
      <vt:lpstr> Сериация Сериация – это мысленное установление связи между предметами и их расположением в определенной последовательности.</vt:lpstr>
      <vt:lpstr>Систематизация Процесс выявления закономерности в создании определенной системы, а также определение места предмета или явления в этой системе.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Дмитрий</cp:lastModifiedBy>
  <cp:revision>123</cp:revision>
  <dcterms:created xsi:type="dcterms:W3CDTF">2011-10-14T10:36:10Z</dcterms:created>
  <dcterms:modified xsi:type="dcterms:W3CDTF">2018-03-18T18:31:57Z</dcterms:modified>
</cp:coreProperties>
</file>