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3" r:id="rId2"/>
    <p:sldId id="301" r:id="rId3"/>
    <p:sldId id="302" r:id="rId4"/>
    <p:sldId id="303" r:id="rId5"/>
    <p:sldId id="305" r:id="rId6"/>
    <p:sldId id="306" r:id="rId7"/>
    <p:sldId id="307" r:id="rId8"/>
    <p:sldId id="309" r:id="rId9"/>
    <p:sldId id="316" r:id="rId10"/>
    <p:sldId id="310" r:id="rId11"/>
    <p:sldId id="311" r:id="rId12"/>
    <p:sldId id="313" r:id="rId13"/>
    <p:sldId id="315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298" r:id="rId24"/>
    <p:sldId id="297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FFFF"/>
    <a:srgbClr val="99CCFF"/>
    <a:srgbClr val="CCCCFF"/>
    <a:srgbClr val="FFCCFF"/>
    <a:srgbClr val="FFCCC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353" autoAdjust="0"/>
    <p:restoredTop sz="84460" autoAdjust="0"/>
  </p:normalViewPr>
  <p:slideViewPr>
    <p:cSldViewPr>
      <p:cViewPr varScale="1">
        <p:scale>
          <a:sx n="61" d="100"/>
          <a:sy n="61" d="100"/>
        </p:scale>
        <p:origin x="-1746" y="-8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171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A13504-26E0-4D84-8435-D99528DE576A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A496CAE-C395-4BEA-B8F9-82C9F787A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26749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BF6EDA-B2AB-44EE-8019-944485D21F2B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84B4FC5-7D73-4BD6-887D-D046756A42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73611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715F2-E8DA-4094-96DA-33D1D3C26A37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E950-78BA-4DCB-B5AD-178AF84753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8C5B2-CF43-421C-A548-3FCFF8CB56A3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2DF4-EFD9-4184-92D8-D837E6C584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C2D32-1ECC-4A8B-9C7F-9F6E1DCD7114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A6B4C-647B-41B0-90FB-B6E0F56632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9B536-FAE8-4F36-9BFB-8413005861B9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7C63-8AAB-4BF6-B895-EAE15C76BC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C86-79BE-4969-86C0-89D589F6F297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9A3C7-A3D8-4CEE-A1D4-F23FA606A3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4C9C-3EC6-4C04-A5B6-306E390C8886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ED71-A871-4752-BFC5-53987DD0D4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AE153-1FC3-4261-8A53-64E3E241779D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E7D0-9A32-4B69-8578-127C5800E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6489-1ABF-4817-B051-764D29DF74E3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59CC6-55B6-4728-AC81-6FEA0BB71C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98A6-677C-4D25-9810-62D9A236DA3C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3B5A9-697A-4EA6-84D6-8005BBB856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2E5CC-6361-47F5-955C-94B8C6D7544B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FA09-AAED-4A30-9984-71271A12C1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1EA7B-9252-4475-9BD9-9757147180BB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1F562-105F-48C5-9B54-DBC98C6485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fld id="{2B8F6F57-4EAF-4549-81D1-092C2D61388F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206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2060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F1824096-EDF5-484B-8CC4-7F5B99D58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339A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4832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483226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483226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4832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7"/>
          <p:cNvSpPr>
            <a:spLocks noChangeArrowheads="1"/>
          </p:cNvSpPr>
          <p:nvPr/>
        </p:nvSpPr>
        <p:spPr bwMode="auto">
          <a:xfrm>
            <a:off x="1785938" y="714375"/>
            <a:ext cx="507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МКОУ «КСОШ №2»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Воспитатель: Прошина Анна Вячеславовна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2019-20 </a:t>
            </a:r>
            <a:r>
              <a:rPr lang="ru-RU" sz="2400" b="1" dirty="0" err="1" smtClean="0">
                <a:solidFill>
                  <a:srgbClr val="0070C0"/>
                </a:solidFill>
              </a:rPr>
              <a:t>уч.год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895400" y="2967335"/>
            <a:ext cx="73532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Расширение представлений</a:t>
            </a:r>
          </a:p>
          <a:p>
            <a:pPr algn="ctr"/>
            <a:r>
              <a:rPr lang="ru-RU" sz="2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природном и социальном мире 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через создание </a:t>
            </a:r>
          </a:p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развивающей образовательной среды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Познавательное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   	</a:t>
            </a:r>
            <a:r>
              <a:rPr lang="ru-RU" sz="2800" b="1" dirty="0" smtClean="0">
                <a:solidFill>
                  <a:schemeClr val="tx1"/>
                </a:solidFill>
              </a:rPr>
              <a:t>Предполагает развитие интересов детей, любознательности и познавательной мотивации; развитие  воображения и творческой активности; формирование первичных представлений о себе, других людях, объектах окружающего мира , о свойствах и отношениях объектов окружающего мира, о малой родине, особенностях ее природы и т.д.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Организованы центры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514350" indent="-5143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Центр экспериментирования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«Огород на окне»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Центр строительно-конструктивной деятельности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Центр сенсорного развития</a:t>
            </a:r>
          </a:p>
          <a:p>
            <a:pPr marL="514350" indent="-51435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экспериментирования</a:t>
            </a:r>
            <a:endParaRPr lang="ru-RU" dirty="0"/>
          </a:p>
        </p:txBody>
      </p:sp>
      <p:pic>
        <p:nvPicPr>
          <p:cNvPr id="5122" name="Picture 2" descr="G:\МЛАДШАЯ ГРУППА\Фото мл.гр\Предм-простр.среда\JtecLKGKIO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00200"/>
            <a:ext cx="664373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«Огород на окне»</a:t>
            </a:r>
            <a:endParaRPr lang="ru-RU" dirty="0"/>
          </a:p>
        </p:txBody>
      </p:sp>
      <p:pic>
        <p:nvPicPr>
          <p:cNvPr id="5" name="Picture 2" descr="G:\МЛАДШАЯ ГРУППА\Фото мл.гр\Предм-простр.среда\IMG_1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914" y="1600200"/>
            <a:ext cx="69281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Центр строительно-конструктивной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K:\Фото\IMG_1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1764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МЛАДШАЯ ГРУППА\Фото мл.гр\IMG_15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04864"/>
            <a:ext cx="42490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35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сенсорного развития</a:t>
            </a:r>
            <a:endParaRPr lang="ru-RU" dirty="0"/>
          </a:p>
        </p:txBody>
      </p:sp>
      <p:pic>
        <p:nvPicPr>
          <p:cNvPr id="6" name="Содержимое 5" descr="IMG_17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00200"/>
            <a:ext cx="6786609" cy="4525963"/>
          </a:xfrm>
        </p:spPr>
      </p:pic>
    </p:spTree>
    <p:extLst>
      <p:ext uri="{BB962C8B-B14F-4D97-AF65-F5344CB8AC3E}">
        <p14:creationId xmlns:p14="http://schemas.microsoft.com/office/powerpoint/2010/main" xmlns="" val="13846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eaLnBrk="1" fontAlgn="auto" hangingPunct="1"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Включает </a:t>
            </a:r>
            <a:r>
              <a:rPr lang="ru-RU" b="1" dirty="0">
                <a:solidFill>
                  <a:prstClr val="black"/>
                </a:solidFill>
              </a:rPr>
              <a:t>владение речью, как средством общения и культуры; развитие связной, грамматически правильной речи, знакомство с книжной культурой, детской </a:t>
            </a:r>
            <a:r>
              <a:rPr lang="ru-RU" b="1" dirty="0" smtClean="0">
                <a:solidFill>
                  <a:prstClr val="black"/>
                </a:solidFill>
              </a:rPr>
              <a:t>литературой.</a:t>
            </a:r>
            <a:endParaRPr lang="ru-RU" b="1" dirty="0">
              <a:solidFill>
                <a:prstClr val="black"/>
              </a:solidFill>
            </a:endParaRPr>
          </a:p>
          <a:p>
            <a:pPr lvl="0" algn="ctr" eaLnBrk="1" fontAlgn="auto" hangingPunct="1"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</a:pPr>
            <a:r>
              <a:rPr lang="ru-RU" b="1" dirty="0">
                <a:solidFill>
                  <a:prstClr val="black"/>
                </a:solidFill>
              </a:rPr>
              <a:t>центр </a:t>
            </a:r>
            <a:r>
              <a:rPr lang="ru-RU" b="1" dirty="0" smtClean="0">
                <a:solidFill>
                  <a:prstClr val="black"/>
                </a:solidFill>
              </a:rPr>
              <a:t>«Сказка на ладошке».</a:t>
            </a:r>
            <a:endParaRPr lang="ru-RU" b="1" dirty="0">
              <a:solidFill>
                <a:prstClr val="black"/>
              </a:solidFill>
            </a:endParaRPr>
          </a:p>
          <a:p>
            <a:pPr marL="0" lvl="0" indent="0" eaLnBrk="1" fontAlgn="auto" hangingPunct="1"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86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«Сказка на ладошке»</a:t>
            </a:r>
            <a:endParaRPr lang="ru-RU" dirty="0"/>
          </a:p>
        </p:txBody>
      </p:sp>
      <p:pic>
        <p:nvPicPr>
          <p:cNvPr id="1026" name="Picture 2" descr="F:\ДЛЯ РМО 2019\IMG_16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608512" cy="2592288"/>
          </a:xfrm>
          <a:prstGeom prst="rect">
            <a:avLst/>
          </a:prstGeom>
          <a:noFill/>
        </p:spPr>
      </p:pic>
      <p:pic>
        <p:nvPicPr>
          <p:cNvPr id="7" name="Рисунок 6" descr="IMG_1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57628"/>
            <a:ext cx="4286248" cy="2786082"/>
          </a:xfrm>
          <a:prstGeom prst="rect">
            <a:avLst/>
          </a:prstGeom>
        </p:spPr>
      </p:pic>
      <p:pic>
        <p:nvPicPr>
          <p:cNvPr id="8" name="Рисунок 7" descr="IMG_17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857628"/>
            <a:ext cx="4357686" cy="278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8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prstClr val="black"/>
                </a:solidFill>
              </a:rPr>
              <a:t>Предполагает </a:t>
            </a:r>
            <a:r>
              <a:rPr lang="ru-RU" b="1" dirty="0">
                <a:solidFill>
                  <a:prstClr val="black"/>
                </a:solidFill>
              </a:rPr>
              <a:t>развитие предпосылок восприятия и понимания произведений искусства, мира природы; становление эстетического отношения у окружающему миру; формирование представлений о видах искусства, </a:t>
            </a:r>
            <a:r>
              <a:rPr lang="ru-RU" b="1" dirty="0" smtClean="0">
                <a:solidFill>
                  <a:prstClr val="black"/>
                </a:solidFill>
              </a:rPr>
              <a:t> реализацию </a:t>
            </a:r>
            <a:r>
              <a:rPr lang="ru-RU" b="1" dirty="0">
                <a:solidFill>
                  <a:prstClr val="black"/>
                </a:solidFill>
              </a:rPr>
              <a:t>самостоятельной творческой </a:t>
            </a:r>
            <a:r>
              <a:rPr lang="ru-RU" b="1" dirty="0" smtClean="0">
                <a:solidFill>
                  <a:prstClr val="black"/>
                </a:solidFill>
              </a:rPr>
              <a:t>деятельности.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prstClr val="black"/>
                </a:solidFill>
              </a:rPr>
              <a:t>Для детей организован центр творчества.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8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творчества</a:t>
            </a:r>
            <a:endParaRPr lang="ru-RU" dirty="0"/>
          </a:p>
        </p:txBody>
      </p:sp>
      <p:pic>
        <p:nvPicPr>
          <p:cNvPr id="4" name="Picture 2" descr="F:\Для Сысоевой Г.И. гр.раннего возраста\IMG_13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00201"/>
            <a:ext cx="6572295" cy="4329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7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Повышение профессионального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мастерства и компетентности по вопросу организации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развивающей</a:t>
            </a:r>
            <a:r>
              <a:rPr lang="en-US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предметно-пространственной  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среды.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518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Физическое развитие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eaLnBrk="1" fontAlgn="auto" hangingPunct="1"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dirty="0" smtClean="0">
                <a:solidFill>
                  <a:prstClr val="black"/>
                </a:solidFill>
              </a:rPr>
              <a:t> 	</a:t>
            </a:r>
            <a:r>
              <a:rPr lang="ru-RU" b="1" dirty="0" smtClean="0">
                <a:solidFill>
                  <a:prstClr val="black"/>
                </a:solidFill>
              </a:rPr>
              <a:t>Направлено на </a:t>
            </a:r>
            <a:r>
              <a:rPr lang="ru-RU" b="1" dirty="0">
                <a:solidFill>
                  <a:prstClr val="black"/>
                </a:solidFill>
              </a:rPr>
              <a:t>гармоничное развитие у детей физического и психического </a:t>
            </a:r>
            <a:r>
              <a:rPr lang="ru-RU" b="1" dirty="0" smtClean="0">
                <a:solidFill>
                  <a:prstClr val="black"/>
                </a:solidFill>
              </a:rPr>
              <a:t>здоровья; формирование </a:t>
            </a:r>
            <a:r>
              <a:rPr lang="ru-RU" b="1" dirty="0">
                <a:solidFill>
                  <a:prstClr val="black"/>
                </a:solidFill>
              </a:rPr>
              <a:t>начальных представлений о некоторых видах спорта, овладение подвижными играми с правилами; становление ценностей здорового образа жизни, овладение его элементарными нормами и правилами.</a:t>
            </a:r>
          </a:p>
          <a:p>
            <a:pPr lvl="0" algn="ctr" eaLnBrk="1" fontAlgn="auto" hangingPunct="1"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</a:pPr>
            <a:r>
              <a:rPr lang="ru-RU" b="1" dirty="0">
                <a:solidFill>
                  <a:prstClr val="black"/>
                </a:solidFill>
              </a:rPr>
              <a:t>Центр спорта «Будь здоров».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694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3" y="214291"/>
            <a:ext cx="5143536" cy="3286147"/>
          </a:xfrm>
        </p:spPr>
      </p:pic>
      <p:pic>
        <p:nvPicPr>
          <p:cNvPr id="5" name="Рисунок 4" descr="IMG_1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4429124" cy="3214710"/>
          </a:xfrm>
          <a:prstGeom prst="rect">
            <a:avLst/>
          </a:prstGeom>
        </p:spPr>
      </p:pic>
      <p:pic>
        <p:nvPicPr>
          <p:cNvPr id="6" name="Рисунок 5" descr="IMG_1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429000"/>
            <a:ext cx="4357686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15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ad\Desktop\Фото мл.гр\IMG_1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4429124" cy="3143272"/>
          </a:xfrm>
          <a:prstGeom prst="rect">
            <a:avLst/>
          </a:prstGeom>
          <a:noFill/>
        </p:spPr>
      </p:pic>
      <p:pic>
        <p:nvPicPr>
          <p:cNvPr id="7" name="Picture 4" descr="F:\Фото\IMG_1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52"/>
            <a:ext cx="457200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Users\cad\Desktop\Фото мл.гр\IMG_1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357718" cy="325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Фото\IMG_1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200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858180" cy="4572032"/>
          </a:xfrm>
        </p:spPr>
        <p:txBody>
          <a:bodyPr>
            <a:normAutofit/>
          </a:bodyPr>
          <a:lstStyle/>
          <a:p>
            <a:r>
              <a:rPr lang="ru-RU" dirty="0" smtClean="0"/>
              <a:t>Таким образом, развивающая образовательная  среда способствует  расширению представлений детей о природном и социальном мире.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lide_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928670"/>
            <a:ext cx="7286675" cy="51974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1. Изучить методики, технологии по организации развивающей предметно-пространственной среды;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3. Проанализировать развивающую предметно-пространственную среду в младшей группе;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4. Организовать развивающую предметно-пространственную среду в группе в соответствии с </a:t>
            </a: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современными требованиями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с целью расширения представлений детей о природном и социальном мире.</a:t>
            </a:r>
            <a:endParaRPr lang="ru-RU" sz="2400" b="1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08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+mj-lt"/>
                <a:ea typeface="Calibri"/>
                <a:cs typeface="Times New Roman"/>
              </a:rPr>
              <a:t>Изучение 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требований ФГОС ДО  к развивающей предметно-пространственной среде,  методик и технологий организации развивающей предметно-пространственной среды.</a:t>
            </a:r>
          </a:p>
          <a:p>
            <a:r>
              <a:rPr lang="ru-RU" sz="2400" dirty="0">
                <a:latin typeface="+mj-lt"/>
                <a:ea typeface="Calibri"/>
                <a:cs typeface="Times New Roman"/>
              </a:rPr>
              <a:t>Детальное 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изучение содержания </a:t>
            </a:r>
            <a:r>
              <a:rPr lang="ru-RU" sz="2400" dirty="0">
                <a:latin typeface="+mj-lt"/>
                <a:ea typeface="Calibri"/>
                <a:cs typeface="Times New Roman"/>
              </a:rPr>
              <a:t>развивающей предметно-пространственной среды по всем образовательным </a:t>
            </a:r>
            <a:r>
              <a:rPr lang="ru-RU" sz="2400" dirty="0" smtClean="0">
                <a:latin typeface="+mj-lt"/>
                <a:ea typeface="Calibri"/>
                <a:cs typeface="Times New Roman"/>
              </a:rPr>
              <a:t>областям;</a:t>
            </a:r>
          </a:p>
          <a:p>
            <a:r>
              <a:rPr lang="ru-RU" sz="2400" dirty="0" smtClean="0">
                <a:latin typeface="+mj-lt"/>
                <a:ea typeface="Calibri"/>
              </a:rPr>
              <a:t>Организация развивающей предметно-пространственной среды </a:t>
            </a:r>
            <a:r>
              <a:rPr lang="ru-RU" sz="2400" dirty="0">
                <a:latin typeface="+mj-lt"/>
                <a:ea typeface="Calibri"/>
              </a:rPr>
              <a:t>в группе в соответствии с </a:t>
            </a:r>
            <a:r>
              <a:rPr lang="ru-RU" sz="2400" dirty="0" smtClean="0">
                <a:latin typeface="+mj-lt"/>
                <a:ea typeface="Calibri"/>
              </a:rPr>
              <a:t>ФГОС ДО; </a:t>
            </a:r>
          </a:p>
          <a:p>
            <a:r>
              <a:rPr lang="ru-RU" sz="2400" dirty="0">
                <a:latin typeface="+mj-lt"/>
              </a:rPr>
              <a:t>Распространение педагогического опыта по данной теме </a:t>
            </a:r>
          </a:p>
        </p:txBody>
      </p:sp>
    </p:spTree>
    <p:extLst>
      <p:ext uri="{BB962C8B-B14F-4D97-AF65-F5344CB8AC3E}">
        <p14:creationId xmlns:p14="http://schemas.microsoft.com/office/powerpoint/2010/main" xmlns="" val="294840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РППС должна быть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Содержательно-насыщенной</a:t>
            </a:r>
          </a:p>
          <a:p>
            <a:r>
              <a:rPr lang="ru-RU" b="1" dirty="0" smtClean="0"/>
              <a:t>Трансформируемой</a:t>
            </a:r>
          </a:p>
          <a:p>
            <a:r>
              <a:rPr lang="ru-RU" b="1" dirty="0" smtClean="0"/>
              <a:t>Полифункциональной</a:t>
            </a:r>
          </a:p>
          <a:p>
            <a:r>
              <a:rPr lang="ru-RU" b="1" dirty="0" smtClean="0"/>
              <a:t>Вариативной</a:t>
            </a:r>
          </a:p>
          <a:p>
            <a:r>
              <a:rPr lang="ru-RU" b="1" dirty="0" smtClean="0"/>
              <a:t>Доступной</a:t>
            </a:r>
          </a:p>
          <a:p>
            <a:r>
              <a:rPr lang="ru-RU" b="1" dirty="0" smtClean="0"/>
              <a:t>Безопасной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Основные направления, в соответствии с которыми группа поделена на центры развития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Социально-коммуникативное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Познавательное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Речевое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Художественно-эстетическое развитие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</a:rPr>
              <a:t>Физическое развитие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</a:rPr>
              <a:t>Направлено на усвоение норм и ценностей, принятых в обществе; развитие общения и взаимодействия ребёнка со взрослыми и сверстниками; формирование основ безопасного поведения, в быту, социуме, природе и т. д. Для этого в группе были организованы следующие центры: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  центр сюжетно-ролевых игр,</a:t>
            </a:r>
          </a:p>
          <a:p>
            <a:pPr marL="514350" indent="-514350" algn="ctr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</a:rPr>
              <a:t>центр «Я познаю мир»</a:t>
            </a:r>
          </a:p>
          <a:p>
            <a:pPr algn="ctr"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сюжетно-ролевых игр</a:t>
            </a:r>
            <a:endParaRPr lang="ru-RU" dirty="0"/>
          </a:p>
        </p:txBody>
      </p:sp>
      <p:pic>
        <p:nvPicPr>
          <p:cNvPr id="4" name="Picture 2" descr="G:\МЛАДШАЯ ГРУППА\Фото мл.гр\20181205_112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4070826" cy="37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MG_17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4000528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безопасности</a:t>
            </a:r>
            <a:endParaRPr lang="ru-RU" dirty="0"/>
          </a:p>
        </p:txBody>
      </p:sp>
      <p:pic>
        <p:nvPicPr>
          <p:cNvPr id="1026" name="Picture 2" descr="L:\МЛАДШАЯ ГРУППА\Фото мл.гр\Предм-простр.среда\mAcS7UHCGq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85860"/>
            <a:ext cx="4357686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IMG_16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44" y="1714488"/>
            <a:ext cx="4429156" cy="4214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362645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273</Words>
  <Application>Microsoft Office PowerPoint</Application>
  <PresentationFormat>Экран (4:3)</PresentationFormat>
  <Paragraphs>69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10362645</vt:lpstr>
      <vt:lpstr>МКОУ «КСОШ №2»</vt:lpstr>
      <vt:lpstr>Цель:</vt:lpstr>
      <vt:lpstr>Задачи:</vt:lpstr>
      <vt:lpstr>Направления деятельности</vt:lpstr>
      <vt:lpstr>РППС должна быть</vt:lpstr>
      <vt:lpstr>Основные направления, в соответствии с которыми группа поделена на центры развития</vt:lpstr>
      <vt:lpstr>Социально-коммуникативное развитие</vt:lpstr>
      <vt:lpstr>Центр сюжетно-ролевых игр</vt:lpstr>
      <vt:lpstr>Центр безопасности</vt:lpstr>
      <vt:lpstr>Познавательное развитие</vt:lpstr>
      <vt:lpstr>Организованы центры</vt:lpstr>
      <vt:lpstr>Центр экспериментирования</vt:lpstr>
      <vt:lpstr>«Огород на окне»</vt:lpstr>
      <vt:lpstr>Центр строительно-конструктивной деятельности</vt:lpstr>
      <vt:lpstr>Центр сенсорного развития</vt:lpstr>
      <vt:lpstr>Речевое развитие</vt:lpstr>
      <vt:lpstr>Центр «Сказка на ладошке»</vt:lpstr>
      <vt:lpstr>Художественно-эстетическое развитие</vt:lpstr>
      <vt:lpstr>Центр творчества</vt:lpstr>
      <vt:lpstr>Физическое развитие</vt:lpstr>
      <vt:lpstr>Слайд 21</vt:lpstr>
      <vt:lpstr>Слайд 22</vt:lpstr>
      <vt:lpstr>Таким образом, развивающая образовательная  среда способствует  расширению представлений детей о природном и социальном мире.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2010-03-30T11:26:37Z</dcterms:created>
  <dcterms:modified xsi:type="dcterms:W3CDTF">2020-02-10T10:48:01Z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