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E702E09-6C0D-4022-BCDA-6D23651FAE36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3DBDB25-C41F-4820-9FE8-3C6E81A52FFC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4294B24-A1D6-410B-AAD7-58E66472C1C1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B4F6461-E5FB-4903-9932-6B31ADC44C9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1E319C7-1798-4648-ADE2-65AF32A5EA9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9A180613-F811-4046-9294-6824910D8C2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4C381EBB-D281-4BE7-925D-9F299849A758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E41E1D-DBB7-4EFF-AB75-B82D098CEEE2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FA052E6-725C-4D5A-A92F-6140EB2D89A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4D545B2-FFD1-41C7-BFF9-10A2AC8A3ADC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5EBD9135-E287-49EB-99C2-20C1F9A918C1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2D72E6C-1319-467A-9AAB-10A594EC5AB5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5958FFE-B9F8-48A5-B667-2A02CEDD500D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5400" smtClean="0">
                <a:solidFill>
                  <a:schemeClr val="tx1"/>
                </a:solidFill>
              </a:rPr>
              <a:t>Домашние опасности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051720" y="4509120"/>
            <a:ext cx="6731025" cy="1728192"/>
          </a:xfrm>
        </p:spPr>
        <p:txBody>
          <a:bodyPr>
            <a:normAutofit/>
          </a:bodyPr>
          <a:lstStyle/>
          <a:p>
            <a:pPr algn="just" eaLnBrk="1" hangingPunct="1"/>
            <a:endParaRPr lang="ru-RU" i="1" dirty="0" smtClean="0"/>
          </a:p>
          <a:p>
            <a:pPr algn="just" eaLnBrk="1" hangingPunct="1"/>
            <a:r>
              <a:rPr lang="ru-RU" dirty="0" smtClean="0"/>
              <a:t>                                                                          Подготовила</a:t>
            </a:r>
          </a:p>
          <a:p>
            <a:pPr algn="just" eaLnBrk="1" hangingPunct="1"/>
            <a:r>
              <a:rPr lang="ru-RU" dirty="0" smtClean="0"/>
              <a:t>                                                         учитель  начальных  классов</a:t>
            </a:r>
          </a:p>
          <a:p>
            <a:pPr algn="just" eaLnBrk="1" hangingPunct="1"/>
            <a:r>
              <a:rPr lang="ru-RU" smtClean="0"/>
              <a:t>                                                         Сысоева </a:t>
            </a:r>
            <a:r>
              <a:rPr lang="ru-RU" dirty="0" smtClean="0"/>
              <a:t>О.А.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3325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4211638" y="1268413"/>
            <a:ext cx="4408487" cy="472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>
                <a:solidFill>
                  <a:srgbClr val="FFFFFF"/>
                </a:solidFill>
                <a:latin typeface="Comic Sans MS" pitchFamily="66" charset="0"/>
              </a:rPr>
              <a:t>Помни!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>
              <a:solidFill>
                <a:srgbClr val="FFFFFF"/>
              </a:solidFill>
              <a:latin typeface="Comic Sans MS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>
                <a:solidFill>
                  <a:srgbClr val="FFFFFF"/>
                </a:solidFill>
                <a:latin typeface="Comic Sans MS" pitchFamily="66" charset="0"/>
              </a:rPr>
              <a:t>Нельзя высовываться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>
                <a:solidFill>
                  <a:srgbClr val="FFFFFF"/>
                </a:solidFill>
                <a:latin typeface="Comic Sans MS" pitchFamily="66" charset="0"/>
              </a:rPr>
              <a:t>из окна, сидеть на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>
                <a:solidFill>
                  <a:srgbClr val="FFFFFF"/>
                </a:solidFill>
                <a:latin typeface="Comic Sans MS" pitchFamily="66" charset="0"/>
              </a:rPr>
              <a:t>подоконнике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>
                <a:solidFill>
                  <a:srgbClr val="FFFFFF"/>
                </a:solidFill>
                <a:latin typeface="Comic Sans MS" pitchFamily="66" charset="0"/>
              </a:rPr>
              <a:t>или свешиваться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>
                <a:solidFill>
                  <a:srgbClr val="FFFFFF"/>
                </a:solidFill>
                <a:latin typeface="Comic Sans MS" pitchFamily="66" charset="0"/>
              </a:rPr>
              <a:t>с балкона. При этом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>
                <a:solidFill>
                  <a:srgbClr val="FFFFFF"/>
                </a:solidFill>
                <a:latin typeface="Comic Sans MS" pitchFamily="66" charset="0"/>
              </a:rPr>
              <a:t>ничего не стоит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>
                <a:solidFill>
                  <a:srgbClr val="FFFFFF"/>
                </a:solidFill>
                <a:latin typeface="Comic Sans MS" pitchFamily="66" charset="0"/>
              </a:rPr>
              <a:t>свалиться.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Опасность </a:t>
            </a:r>
            <a:r>
              <a:rPr lang="ru-RU" smtClean="0">
                <a:solidFill>
                  <a:srgbClr val="FF0000"/>
                </a:solidFill>
              </a:rPr>
              <a:t>четвёртая</a:t>
            </a: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44037" name="Picture 5" descr=";k;k0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25538"/>
            <a:ext cx="3529013" cy="5089525"/>
          </a:xfrm>
          <a:prstGeom prst="rect">
            <a:avLst/>
          </a:prstGeom>
          <a:noFill/>
          <a:ln w="38100">
            <a:solidFill>
              <a:srgbClr val="6699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252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/>
      <p:bldP spid="440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;k;k0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8642350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730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lum bright="-6000" contrast="-12000"/>
          </a:blip>
          <a:srcRect/>
          <a:stretch>
            <a:fillRect/>
          </a:stretch>
        </p:blipFill>
        <p:spPr bwMode="auto">
          <a:xfrm>
            <a:off x="3048000" y="0"/>
            <a:ext cx="360997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28600" y="457200"/>
            <a:ext cx="3048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FFFF"/>
                </a:solidFill>
              </a:rPr>
              <a:t>Захочешь форточку открыть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FFFF"/>
                </a:solidFill>
              </a:rPr>
              <a:t> -Старайся осторожней быть: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FFFF"/>
                </a:solidFill>
              </a:rPr>
              <a:t>На подоконник не вставай </a:t>
            </a:r>
            <a:endParaRPr lang="ru-RU" sz="2000" b="1" dirty="0" smtClean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FFFF"/>
                </a:solidFill>
              </a:rPr>
              <a:t>И </a:t>
            </a:r>
            <a:r>
              <a:rPr lang="ru-RU" sz="2000" b="1" dirty="0">
                <a:solidFill>
                  <a:srgbClr val="FFFFFF"/>
                </a:solidFill>
              </a:rPr>
              <a:t>на стекло не нажимай;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FFFF"/>
                </a:solidFill>
              </a:rPr>
              <a:t>А вдруг не выдержит оно?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FFFF"/>
                </a:solidFill>
              </a:rPr>
              <a:t>И расколется окно 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FFFF"/>
                </a:solidFill>
              </a:rPr>
              <a:t>Ты свалиться можешь вниз.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FFFF"/>
                </a:solidFill>
              </a:rPr>
              <a:t>Зачем тебе такой сюрприз?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5181600" y="5105400"/>
            <a:ext cx="39624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FFFF"/>
                </a:solidFill>
              </a:rPr>
              <a:t>На балконе - так и знай!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FFFF"/>
                </a:solidFill>
              </a:rPr>
              <a:t> -Ты на стулья не вставай,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FFFF"/>
                </a:solidFill>
              </a:rPr>
              <a:t>На перила не взбирайся,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FFFF"/>
                </a:solidFill>
              </a:rPr>
              <a:t>Низко не перегибайся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FFFF"/>
                </a:solidFill>
              </a:rPr>
              <a:t>-Это может быть опасно: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FFFF"/>
                </a:solidFill>
              </a:rPr>
              <a:t>Падать сверху так ужасно!!!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FFFF"/>
                </a:solidFill>
              </a:rPr>
              <a:t/>
            </a:r>
            <a:br>
              <a:rPr lang="ru-RU" b="1">
                <a:solidFill>
                  <a:srgbClr val="FFFFFF"/>
                </a:solidFill>
              </a:rPr>
            </a:br>
            <a:endParaRPr lang="ru-RU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00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3886200" y="1143000"/>
            <a:ext cx="44958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Друг, по перилам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опасно кататься!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 Можешь качнуться –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 и не удержаться,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Или штанами за болт зацепиться...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Больно спиной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на ступеньки свалиться!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Или сорвешься в пролет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- что тогда?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Это уже пострашнее беда!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Так что собой не рискуй,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 не катайся,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А по ступенькам спокойно спускайся!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/>
            </a:r>
            <a:br>
              <a:rPr lang="ru-RU" sz="2000" b="1">
                <a:solidFill>
                  <a:srgbClr val="FFFFFF"/>
                </a:solidFill>
              </a:rPr>
            </a:br>
            <a:endParaRPr lang="ru-RU" sz="2000" b="1">
              <a:solidFill>
                <a:srgbClr val="FFFFFF"/>
              </a:solidFill>
            </a:endParaRP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lum bright="-6000" contrast="-6000"/>
          </a:blip>
          <a:srcRect/>
          <a:stretch>
            <a:fillRect/>
          </a:stretch>
        </p:blipFill>
        <p:spPr bwMode="auto">
          <a:xfrm>
            <a:off x="0" y="228600"/>
            <a:ext cx="45720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745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2" name="Picture 14" descr="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981075"/>
            <a:ext cx="199866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9" name="Oval 21"/>
          <p:cNvSpPr>
            <a:spLocks noChangeArrowheads="1"/>
          </p:cNvSpPr>
          <p:nvPr/>
        </p:nvSpPr>
        <p:spPr bwMode="auto">
          <a:xfrm>
            <a:off x="2987675" y="1700213"/>
            <a:ext cx="2808288" cy="26654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0">
                <a:solidFill>
                  <a:srgbClr val="0000A4"/>
                </a:solidFill>
              </a:rPr>
              <a:t>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157788"/>
            <a:ext cx="5400675" cy="1366837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>
                <a:latin typeface="Comic Sans MS" pitchFamily="66" charset="0"/>
              </a:rPr>
              <a:t>Острые, колющие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>
                <a:latin typeface="Comic Sans MS" pitchFamily="66" charset="0"/>
              </a:rPr>
              <a:t>и режущие предметы</a:t>
            </a:r>
            <a:r>
              <a:rPr lang="ru-RU" b="1">
                <a:latin typeface="Comic Sans MS" pitchFamily="66" charset="0"/>
              </a:rPr>
              <a:t>.</a:t>
            </a:r>
            <a:r>
              <a:rPr lang="ru-RU"/>
              <a:t> </a:t>
            </a:r>
          </a:p>
        </p:txBody>
      </p:sp>
      <p:pic>
        <p:nvPicPr>
          <p:cNvPr id="7175" name="Picture 7" descr="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981075"/>
            <a:ext cx="12604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17" descr="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502025"/>
            <a:ext cx="26797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1835150" y="620713"/>
            <a:ext cx="4816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>
                <a:solidFill>
                  <a:srgbClr val="FF0000"/>
                </a:solidFill>
                <a:latin typeface="Comic Sans MS" pitchFamily="66" charset="0"/>
              </a:rPr>
              <a:t>Опасность </a:t>
            </a:r>
            <a:r>
              <a:rPr lang="ru-RU" sz="4400">
                <a:solidFill>
                  <a:srgbClr val="FF0000"/>
                </a:solidFill>
              </a:rPr>
              <a:t>пятая</a:t>
            </a:r>
            <a:r>
              <a:rPr lang="ru-RU" sz="440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7179" name="Picture 11" descr="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9813" y="3789363"/>
            <a:ext cx="2773362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1002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 animBg="1"/>
      <p:bldP spid="7189" grpId="1" animBg="1"/>
      <p:bldP spid="7187" grpId="0"/>
      <p:bldP spid="718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lum bright="-6000" contrast="-6000"/>
          </a:blip>
          <a:srcRect/>
          <a:stretch>
            <a:fillRect/>
          </a:stretch>
        </p:blipFill>
        <p:spPr bwMode="auto">
          <a:xfrm>
            <a:off x="3124200" y="3429000"/>
            <a:ext cx="5410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04800" y="381000"/>
            <a:ext cx="3124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Не играйте острыми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Вилками, ножами.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Ведь такой «игрушкой» просто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Что-нибудь поранить.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Будет больно, будет грустно,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Мама наругает...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Неужели вам игрушек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В доме не хватает?</a:t>
            </a:r>
          </a:p>
        </p:txBody>
      </p:sp>
    </p:spTree>
    <p:extLst>
      <p:ext uri="{BB962C8B-B14F-4D97-AF65-F5344CB8AC3E}">
        <p14:creationId xmlns:p14="http://schemas.microsoft.com/office/powerpoint/2010/main" val="362912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lum bright="-6000" contrast="-6000"/>
          </a:blip>
          <a:srcRect/>
          <a:stretch>
            <a:fillRect/>
          </a:stretch>
        </p:blipFill>
        <p:spPr bwMode="auto">
          <a:xfrm>
            <a:off x="0" y="0"/>
            <a:ext cx="5181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4800600" y="3733800"/>
            <a:ext cx="41148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Сынок хотел, как папа, стать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И начал гвоздик забивать;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Попал по пальцу молотком 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На рёв сбежался целый дом...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Малыш, запомни наш совет: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С тобой чтоб не случилось бед,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Еще немного подожди: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Сперва придется подрасти </a:t>
            </a:r>
          </a:p>
        </p:txBody>
      </p:sp>
    </p:spTree>
    <p:extLst>
      <p:ext uri="{BB962C8B-B14F-4D97-AF65-F5344CB8AC3E}">
        <p14:creationId xmlns:p14="http://schemas.microsoft.com/office/powerpoint/2010/main" val="275768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510588" cy="1325563"/>
          </a:xfrm>
        </p:spPr>
        <p:txBody>
          <a:bodyPr/>
          <a:lstStyle/>
          <a:p>
            <a:pPr eaLnBrk="1" hangingPunct="1">
              <a:defRPr/>
            </a:pPr>
            <a:r>
              <a:rPr lang="ru-RU">
                <a:solidFill>
                  <a:srgbClr val="FF0000"/>
                </a:solidFill>
                <a:latin typeface="Comic Sans MS" pitchFamily="66" charset="0"/>
              </a:rPr>
              <a:t>Домашние опасности.</a:t>
            </a:r>
          </a:p>
        </p:txBody>
      </p:sp>
      <p:pic>
        <p:nvPicPr>
          <p:cNvPr id="19459" name="Picture 4" descr="Копия 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2205038"/>
            <a:ext cx="3108325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Line 5"/>
          <p:cNvSpPr>
            <a:spLocks noChangeShapeType="1"/>
          </p:cNvSpPr>
          <p:nvPr/>
        </p:nvSpPr>
        <p:spPr bwMode="auto">
          <a:xfrm flipH="1" flipV="1">
            <a:off x="2124075" y="2420938"/>
            <a:ext cx="935038" cy="720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461" name="Line 7"/>
          <p:cNvSpPr>
            <a:spLocks noChangeShapeType="1"/>
          </p:cNvSpPr>
          <p:nvPr/>
        </p:nvSpPr>
        <p:spPr bwMode="auto">
          <a:xfrm flipH="1">
            <a:off x="2268538" y="4437063"/>
            <a:ext cx="1008062" cy="720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462" name="Line 8"/>
          <p:cNvSpPr>
            <a:spLocks noChangeShapeType="1"/>
          </p:cNvSpPr>
          <p:nvPr/>
        </p:nvSpPr>
        <p:spPr bwMode="auto">
          <a:xfrm flipV="1">
            <a:off x="6227763" y="2349500"/>
            <a:ext cx="936625" cy="7191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463" name="Line 9"/>
          <p:cNvSpPr>
            <a:spLocks noChangeShapeType="1"/>
          </p:cNvSpPr>
          <p:nvPr/>
        </p:nvSpPr>
        <p:spPr bwMode="auto">
          <a:xfrm>
            <a:off x="6227763" y="4437063"/>
            <a:ext cx="1008062" cy="9350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79388" y="1330325"/>
            <a:ext cx="3876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srgbClr val="FFFFFF"/>
                </a:solidFill>
                <a:latin typeface="Comic Sans MS" pitchFamily="66" charset="0"/>
              </a:rPr>
              <a:t>Острые, колющие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srgbClr val="FFFFFF"/>
                </a:solidFill>
                <a:latin typeface="Comic Sans MS" pitchFamily="66" charset="0"/>
              </a:rPr>
              <a:t>и режущие предметы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5940425" y="1341438"/>
            <a:ext cx="27828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srgbClr val="FFFFFF"/>
                </a:solidFill>
                <a:latin typeface="Comic Sans MS" pitchFamily="66" charset="0"/>
              </a:rPr>
              <a:t>Лекарства 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srgbClr val="FFFFFF"/>
                </a:solidFill>
                <a:latin typeface="Comic Sans MS" pitchFamily="66" charset="0"/>
              </a:rPr>
              <a:t>бытовая химия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4427538" y="6021388"/>
            <a:ext cx="741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srgbClr val="FFFFFF"/>
                </a:solidFill>
                <a:latin typeface="Comic Sans MS" pitchFamily="66" charset="0"/>
              </a:rPr>
              <a:t>Газ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468313" y="5373688"/>
            <a:ext cx="2673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srgbClr val="FFFFFF"/>
                </a:solidFill>
                <a:latin typeface="Comic Sans MS" pitchFamily="66" charset="0"/>
              </a:rPr>
              <a:t>Окно и балкон</a:t>
            </a:r>
          </a:p>
        </p:txBody>
      </p:sp>
      <p:sp>
        <p:nvSpPr>
          <p:cNvPr id="19468" name="Line 14"/>
          <p:cNvSpPr>
            <a:spLocks noChangeShapeType="1"/>
          </p:cNvSpPr>
          <p:nvPr/>
        </p:nvSpPr>
        <p:spPr bwMode="auto">
          <a:xfrm>
            <a:off x="4787900" y="5445125"/>
            <a:ext cx="0" cy="5762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5580063" y="5357813"/>
            <a:ext cx="3101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srgbClr val="FFFFFF"/>
                </a:solidFill>
                <a:latin typeface="Comic Sans MS" pitchFamily="66" charset="0"/>
              </a:rPr>
              <a:t>Электроприборы</a:t>
            </a:r>
          </a:p>
        </p:txBody>
      </p:sp>
    </p:spTree>
    <p:extLst>
      <p:ext uri="{BB962C8B-B14F-4D97-AF65-F5344CB8AC3E}">
        <p14:creationId xmlns:p14="http://schemas.microsoft.com/office/powerpoint/2010/main" val="157240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  <p:bldP spid="25611" grpId="0"/>
      <p:bldP spid="25612" grpId="0"/>
      <p:bldP spid="25613" grpId="0"/>
      <p:bldP spid="256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323850" y="1268413"/>
            <a:ext cx="8424863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Тест по теме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«Домашние опасности»</a:t>
            </a:r>
          </a:p>
        </p:txBody>
      </p:sp>
    </p:spTree>
    <p:extLst>
      <p:ext uri="{BB962C8B-B14F-4D97-AF65-F5344CB8AC3E}">
        <p14:creationId xmlns:p14="http://schemas.microsoft.com/office/powerpoint/2010/main" val="72016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 txBox="1">
            <a:spLocks/>
          </p:cNvSpPr>
          <p:nvPr/>
        </p:nvSpPr>
        <p:spPr bwMode="auto">
          <a:xfrm>
            <a:off x="395288" y="404813"/>
            <a:ext cx="8291512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Инструкция:</a:t>
            </a:r>
          </a:p>
        </p:txBody>
      </p:sp>
      <p:sp>
        <p:nvSpPr>
          <p:cNvPr id="21507" name="Содержимое 2"/>
          <p:cNvSpPr txBox="1">
            <a:spLocks/>
          </p:cNvSpPr>
          <p:nvPr/>
        </p:nvSpPr>
        <p:spPr bwMode="auto">
          <a:xfrm>
            <a:off x="1403350" y="1341438"/>
            <a:ext cx="7526338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ru-RU" sz="320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Прочитай внимательно вопрос.</a:t>
            </a: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ru-RU" sz="320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Прочитай внимательно все ответы. Помни, что ответов может быть несколько.</a:t>
            </a: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ru-RU" sz="320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Выбери геометрическую фигуру (или фигуры)      ,       ,      , соответствующую вашему ответу.</a:t>
            </a: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ru-RU" sz="320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Нарисуй на своём контрольном листе.</a:t>
            </a: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ru-RU" sz="3200">
                <a:solidFill>
                  <a:srgbClr val="FFFFFF"/>
                </a:solidFill>
                <a:latin typeface="Calibri" pitchFamily="34" charset="0"/>
                <a:cs typeface="Arial" charset="0"/>
              </a:rPr>
              <a:t>      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563888" y="4027976"/>
            <a:ext cx="357188" cy="428625"/>
          </a:xfrm>
          <a:prstGeom prst="rect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dirty="0">
              <a:ln>
                <a:solidFill>
                  <a:srgbClr val="AAAACF">
                    <a:lumMod val="50000"/>
                  </a:srgbClr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5" name="Овал 4"/>
          <p:cNvSpPr>
            <a:spLocks noChangeArrowheads="1"/>
          </p:cNvSpPr>
          <p:nvPr/>
        </p:nvSpPr>
        <p:spPr bwMode="auto">
          <a:xfrm>
            <a:off x="4142140" y="4000622"/>
            <a:ext cx="428625" cy="431800"/>
          </a:xfrm>
          <a:prstGeom prst="ellipse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rrowheads="1"/>
          </p:cNvSpPr>
          <p:nvPr/>
        </p:nvSpPr>
        <p:spPr bwMode="auto">
          <a:xfrm>
            <a:off x="4952206" y="4005263"/>
            <a:ext cx="428625" cy="42862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0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510588" cy="132556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           </a:t>
            </a: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Опасность </a:t>
            </a:r>
            <a:r>
              <a:rPr lang="ru-RU" smtClean="0">
                <a:solidFill>
                  <a:srgbClr val="FF0000"/>
                </a:solidFill>
              </a:rPr>
              <a:t>первая</a:t>
            </a: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2411761" y="1052737"/>
            <a:ext cx="4860577" cy="4248471"/>
          </a:xfrm>
        </p:spPr>
        <p:txBody>
          <a:bodyPr>
            <a:normAutofit fontScale="92500"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latin typeface="Comic Sans MS" pitchFamily="66" charset="0"/>
              </a:rPr>
              <a:t>Если </a:t>
            </a:r>
            <a:r>
              <a:rPr lang="ru-RU" dirty="0" smtClean="0">
                <a:latin typeface="Comic Sans MS" pitchFamily="66" charset="0"/>
              </a:rPr>
              <a:t>не больны вы,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latin typeface="Comic Sans MS" pitchFamily="66" charset="0"/>
              </a:rPr>
              <a:t>В таблетках – только вред!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latin typeface="Comic Sans MS" pitchFamily="66" charset="0"/>
              </a:rPr>
              <a:t>Глотать их без причины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latin typeface="Comic Sans MS" pitchFamily="66" charset="0"/>
              </a:rPr>
              <a:t>Нужды, поверьте, нет!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latin typeface="Comic Sans MS" pitchFamily="66" charset="0"/>
              </a:rPr>
              <a:t>Ведь отравиться можно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latin typeface="Comic Sans MS" pitchFamily="66" charset="0"/>
              </a:rPr>
              <a:t>И даже умереть!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latin typeface="Comic Sans MS" pitchFamily="66" charset="0"/>
              </a:rPr>
              <a:t>Так будьте осторожней –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latin typeface="Comic Sans MS" pitchFamily="66" charset="0"/>
              </a:rPr>
              <a:t>Зачем же  вам болеть?</a:t>
            </a:r>
          </a:p>
        </p:txBody>
      </p:sp>
      <p:pic>
        <p:nvPicPr>
          <p:cNvPr id="21509" name="Picture 5" descr="екыг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2338" y="685800"/>
            <a:ext cx="1871662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ы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8800"/>
            <a:ext cx="21717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28600" y="304800"/>
            <a:ext cx="2438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>
                <a:solidFill>
                  <a:srgbClr val="FF0066"/>
                </a:solidFill>
                <a:latin typeface="Comic Sans MS" pitchFamily="66" charset="0"/>
              </a:rPr>
              <a:t>ЛЕКАРСТВА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>
                <a:solidFill>
                  <a:srgbClr val="FF0066"/>
                </a:solidFill>
                <a:latin typeface="Comic Sans MS" pitchFamily="66" charset="0"/>
              </a:rPr>
              <a:t>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>
                <a:solidFill>
                  <a:srgbClr val="FF0066"/>
                </a:solidFill>
                <a:latin typeface="Comic Sans MS" pitchFamily="66" charset="0"/>
              </a:rPr>
              <a:t>БЫТОВАЯ ХИМИЯ</a:t>
            </a:r>
          </a:p>
        </p:txBody>
      </p:sp>
      <p:pic>
        <p:nvPicPr>
          <p:cNvPr id="21516" name="Picture 12" descr="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5561013"/>
            <a:ext cx="38227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3" descr="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3933825"/>
            <a:ext cx="129063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4" descr="4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4292600"/>
            <a:ext cx="91598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6" descr="4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12088" y="2565400"/>
            <a:ext cx="874712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4625975" y="25146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838200" y="62484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A4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9463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  <p:bldP spid="21508" grpId="1" build="p"/>
      <p:bldP spid="21511" grpId="0"/>
      <p:bldP spid="21511" grpId="1"/>
      <p:bldP spid="215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 txBox="1">
            <a:spLocks/>
          </p:cNvSpPr>
          <p:nvPr/>
        </p:nvSpPr>
        <p:spPr bwMode="auto">
          <a:xfrm>
            <a:off x="1547813" y="404813"/>
            <a:ext cx="69119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1.Что нельзя делать на балконе?</a:t>
            </a:r>
            <a:r>
              <a:rPr lang="ru-RU" sz="4000">
                <a:solidFill>
                  <a:srgbClr val="FFFFFF"/>
                </a:solidFill>
                <a:latin typeface="Calibri" pitchFamily="34" charset="0"/>
                <a:cs typeface="Arial" charset="0"/>
              </a:rPr>
              <a:t/>
            </a:r>
            <a:br>
              <a:rPr lang="ru-RU" sz="4000">
                <a:solidFill>
                  <a:srgbClr val="FFFFFF"/>
                </a:solidFill>
                <a:latin typeface="Calibri" pitchFamily="34" charset="0"/>
                <a:cs typeface="Arial" charset="0"/>
              </a:rPr>
            </a:br>
            <a:endParaRPr lang="ru-RU" sz="40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2531" name="Содержимое 2"/>
          <p:cNvSpPr txBox="1">
            <a:spLocks/>
          </p:cNvSpPr>
          <p:nvPr/>
        </p:nvSpPr>
        <p:spPr bwMode="auto">
          <a:xfrm>
            <a:off x="1476375" y="2420938"/>
            <a:ext cx="7343775" cy="348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ru-RU" sz="3200">
                <a:solidFill>
                  <a:srgbClr val="FFFFFF"/>
                </a:solidFill>
                <a:latin typeface="Calibri" pitchFamily="34" charset="0"/>
                <a:cs typeface="Arial" charset="0"/>
              </a:rPr>
              <a:t>        </a:t>
            </a:r>
            <a:r>
              <a:rPr lang="ru-RU" sz="360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вешать бельё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  <a:latin typeface="Calibri" pitchFamily="34" charset="0"/>
                <a:cs typeface="Arial" charset="0"/>
              </a:rPr>
              <a:t>       выходить на балкон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  <a:latin typeface="Calibri" pitchFamily="34" charset="0"/>
                <a:cs typeface="Arial" charset="0"/>
              </a:rPr>
              <a:t>       свешиваться с балкона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  <a:latin typeface="Calibri" pitchFamily="34" charset="0"/>
                <a:cs typeface="Arial" charset="0"/>
              </a:rPr>
              <a:t>       </a:t>
            </a:r>
          </a:p>
        </p:txBody>
      </p:sp>
      <p:sp>
        <p:nvSpPr>
          <p:cNvPr id="5" name="Овал 4"/>
          <p:cNvSpPr>
            <a:spLocks noChangeArrowheads="1"/>
          </p:cNvSpPr>
          <p:nvPr/>
        </p:nvSpPr>
        <p:spPr bwMode="auto">
          <a:xfrm>
            <a:off x="1619250" y="3860800"/>
            <a:ext cx="428625" cy="500063"/>
          </a:xfrm>
          <a:prstGeom prst="ellipse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rrowheads="1"/>
          </p:cNvSpPr>
          <p:nvPr/>
        </p:nvSpPr>
        <p:spPr bwMode="auto">
          <a:xfrm>
            <a:off x="1619250" y="2565400"/>
            <a:ext cx="428625" cy="42862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643063" y="3214688"/>
            <a:ext cx="500062" cy="500062"/>
          </a:xfrm>
          <a:prstGeom prst="rect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AAAACF">
                    <a:lumMod val="50000"/>
                  </a:srgbClr>
                </a:solidFill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5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87563" y="533400"/>
            <a:ext cx="7056437" cy="12954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3600" b="1" smtClean="0">
                <a:solidFill>
                  <a:schemeClr val="tx1"/>
                </a:solidFill>
              </a:rPr>
              <a:t>2. Что можно делать с окном?</a:t>
            </a:r>
            <a:r>
              <a:rPr lang="ru-RU" sz="3600" smtClean="0">
                <a:solidFill>
                  <a:schemeClr val="tx1"/>
                </a:solidFill>
              </a:rPr>
              <a:t/>
            </a:r>
            <a:br>
              <a:rPr lang="ru-RU" sz="3600" smtClean="0">
                <a:solidFill>
                  <a:schemeClr val="tx1"/>
                </a:solidFill>
              </a:rPr>
            </a:br>
            <a:endParaRPr lang="ru-RU" sz="3600" smtClean="0">
              <a:solidFill>
                <a:schemeClr val="tx1"/>
              </a:solidFill>
            </a:endParaRPr>
          </a:p>
        </p:txBody>
      </p:sp>
      <p:sp>
        <p:nvSpPr>
          <p:cNvPr id="33795" name="Содержимое 2"/>
          <p:cNvSpPr>
            <a:spLocks noGrp="1"/>
          </p:cNvSpPr>
          <p:nvPr>
            <p:ph idx="4294967295"/>
          </p:nvPr>
        </p:nvSpPr>
        <p:spPr>
          <a:xfrm>
            <a:off x="1933575" y="2133600"/>
            <a:ext cx="7210425" cy="2828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 </a:t>
            </a:r>
            <a:r>
              <a:rPr lang="ru-RU" sz="3600" smtClean="0"/>
              <a:t>открывать и закрывать окно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       высовываться из окна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       сидеть на подоконнике</a:t>
            </a:r>
          </a:p>
        </p:txBody>
      </p:sp>
      <p:sp>
        <p:nvSpPr>
          <p:cNvPr id="5" name="Овал 4"/>
          <p:cNvSpPr>
            <a:spLocks noChangeArrowheads="1"/>
          </p:cNvSpPr>
          <p:nvPr/>
        </p:nvSpPr>
        <p:spPr bwMode="auto">
          <a:xfrm>
            <a:off x="1763713" y="3500438"/>
            <a:ext cx="428625" cy="500062"/>
          </a:xfrm>
          <a:prstGeom prst="ellipse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rrowheads="1"/>
          </p:cNvSpPr>
          <p:nvPr/>
        </p:nvSpPr>
        <p:spPr bwMode="auto">
          <a:xfrm>
            <a:off x="1763713" y="2276475"/>
            <a:ext cx="428625" cy="42862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714500" y="2928938"/>
            <a:ext cx="500063" cy="500062"/>
          </a:xfrm>
          <a:prstGeom prst="rect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AAAACF">
                    <a:lumMod val="50000"/>
                  </a:srgbClr>
                </a:solidFill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08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16125" y="404813"/>
            <a:ext cx="7127875" cy="1881187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3600" b="1" smtClean="0">
                <a:solidFill>
                  <a:schemeClr val="tx1"/>
                </a:solidFill>
              </a:rPr>
              <a:t>3. Чем опасны сковорода, кастрюля и чайник?</a:t>
            </a:r>
            <a:r>
              <a:rPr lang="ru-RU" sz="3600" smtClean="0">
                <a:solidFill>
                  <a:schemeClr val="tx1"/>
                </a:solidFill>
              </a:rPr>
              <a:t/>
            </a:r>
            <a:br>
              <a:rPr lang="ru-RU" sz="3600" smtClean="0">
                <a:solidFill>
                  <a:schemeClr val="tx1"/>
                </a:solidFill>
              </a:rPr>
            </a:br>
            <a:endParaRPr lang="ru-RU" sz="3600" smtClean="0">
              <a:solidFill>
                <a:schemeClr val="tx1"/>
              </a:solidFill>
            </a:endParaRPr>
          </a:p>
        </p:txBody>
      </p:sp>
      <p:sp>
        <p:nvSpPr>
          <p:cNvPr id="34819" name="Содержимое 2"/>
          <p:cNvSpPr>
            <a:spLocks noGrp="1"/>
          </p:cNvSpPr>
          <p:nvPr>
            <p:ph idx="4294967295"/>
          </p:nvPr>
        </p:nvSpPr>
        <p:spPr>
          <a:xfrm>
            <a:off x="1933575" y="2565400"/>
            <a:ext cx="7210425" cy="2828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 </a:t>
            </a:r>
            <a:r>
              <a:rPr lang="ru-RU" sz="3600" smtClean="0"/>
              <a:t>о них можно ушибиться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       ими можно обжечься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       они могут ударить током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      </a:t>
            </a:r>
          </a:p>
        </p:txBody>
      </p:sp>
      <p:sp>
        <p:nvSpPr>
          <p:cNvPr id="5" name="Овал 4"/>
          <p:cNvSpPr>
            <a:spLocks noChangeArrowheads="1"/>
          </p:cNvSpPr>
          <p:nvPr/>
        </p:nvSpPr>
        <p:spPr bwMode="auto">
          <a:xfrm>
            <a:off x="1692275" y="3933825"/>
            <a:ext cx="428625" cy="500063"/>
          </a:xfrm>
          <a:prstGeom prst="ellipse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rrowheads="1"/>
          </p:cNvSpPr>
          <p:nvPr/>
        </p:nvSpPr>
        <p:spPr bwMode="auto">
          <a:xfrm>
            <a:off x="1692275" y="2708275"/>
            <a:ext cx="428625" cy="42862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714500" y="3357563"/>
            <a:ext cx="500063" cy="500062"/>
          </a:xfrm>
          <a:prstGeom prst="rect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AAAACF">
                    <a:lumMod val="50000"/>
                  </a:srgbClr>
                </a:solidFill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5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59000" y="333375"/>
            <a:ext cx="6985000" cy="2159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4000" b="1" smtClean="0">
                <a:solidFill>
                  <a:schemeClr val="tx1"/>
                </a:solidFill>
              </a:rPr>
              <a:t>4. Как надо ставить ложки, вилки и ножи в подставку?</a:t>
            </a:r>
            <a:r>
              <a:rPr lang="ru-RU" sz="4000" smtClean="0">
                <a:solidFill>
                  <a:schemeClr val="tx1"/>
                </a:solidFill>
              </a:rPr>
              <a:t/>
            </a:r>
            <a:br>
              <a:rPr lang="ru-RU" sz="4000" smtClean="0">
                <a:solidFill>
                  <a:schemeClr val="tx1"/>
                </a:solidFill>
              </a:rPr>
            </a:br>
            <a:endParaRPr lang="ru-RU" sz="4000" smtClean="0">
              <a:solidFill>
                <a:schemeClr val="tx1"/>
              </a:solidFill>
            </a:endParaRPr>
          </a:p>
        </p:txBody>
      </p:sp>
      <p:sp>
        <p:nvSpPr>
          <p:cNvPr id="35843" name="Содержимое 2"/>
          <p:cNvSpPr>
            <a:spLocks noGrp="1"/>
          </p:cNvSpPr>
          <p:nvPr>
            <p:ph idx="4294967295"/>
          </p:nvPr>
        </p:nvSpPr>
        <p:spPr>
          <a:xfrm>
            <a:off x="1862138" y="2349500"/>
            <a:ext cx="7281862" cy="37433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 </a:t>
            </a:r>
            <a:r>
              <a:rPr lang="ru-RU" sz="3600" smtClean="0"/>
              <a:t>ручками вверх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       ручками вниз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       без разницы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       </a:t>
            </a:r>
          </a:p>
        </p:txBody>
      </p:sp>
      <p:sp>
        <p:nvSpPr>
          <p:cNvPr id="5" name="Овал 4"/>
          <p:cNvSpPr>
            <a:spLocks noChangeArrowheads="1"/>
          </p:cNvSpPr>
          <p:nvPr/>
        </p:nvSpPr>
        <p:spPr bwMode="auto">
          <a:xfrm>
            <a:off x="1692275" y="3789363"/>
            <a:ext cx="428625" cy="500062"/>
          </a:xfrm>
          <a:prstGeom prst="ellipse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5605" name="Равнобедренный треугольник 5"/>
          <p:cNvSpPr>
            <a:spLocks noChangeArrowheads="1"/>
          </p:cNvSpPr>
          <p:nvPr/>
        </p:nvSpPr>
        <p:spPr bwMode="auto">
          <a:xfrm>
            <a:off x="1692275" y="2420938"/>
            <a:ext cx="428625" cy="42862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643063" y="3143250"/>
            <a:ext cx="500062" cy="500063"/>
          </a:xfrm>
          <a:prstGeom prst="rect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AAAACF">
                    <a:lumMod val="50000"/>
                  </a:srgbClr>
                </a:solidFill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8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87563" y="549275"/>
            <a:ext cx="7056437" cy="1439863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4000" b="1" smtClean="0">
                <a:solidFill>
                  <a:schemeClr val="tx1"/>
                </a:solidFill>
              </a:rPr>
              <a:t>5. Нельзя прикасаться:</a:t>
            </a:r>
            <a:r>
              <a:rPr lang="ru-RU" sz="4000" smtClean="0">
                <a:solidFill>
                  <a:schemeClr val="tx1"/>
                </a:solidFill>
              </a:rPr>
              <a:t/>
            </a:r>
            <a:br>
              <a:rPr lang="ru-RU" sz="4000" smtClean="0">
                <a:solidFill>
                  <a:schemeClr val="tx1"/>
                </a:solidFill>
              </a:rPr>
            </a:br>
            <a:endParaRPr lang="ru-RU" sz="4000" smtClean="0">
              <a:solidFill>
                <a:schemeClr val="tx1"/>
              </a:solidFill>
            </a:endParaRPr>
          </a:p>
        </p:txBody>
      </p:sp>
      <p:sp>
        <p:nvSpPr>
          <p:cNvPr id="36867" name="Содержимое 2"/>
          <p:cNvSpPr>
            <a:spLocks noGrp="1"/>
          </p:cNvSpPr>
          <p:nvPr>
            <p:ph idx="4294967295"/>
          </p:nvPr>
        </p:nvSpPr>
        <p:spPr>
          <a:xfrm>
            <a:off x="1660525" y="2197100"/>
            <a:ext cx="7483475" cy="26733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 </a:t>
            </a:r>
            <a:r>
              <a:rPr lang="ru-RU" sz="3600" smtClean="0"/>
              <a:t>к горячей тарелке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       к оголённому проводу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       к острой лопате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       </a:t>
            </a:r>
          </a:p>
        </p:txBody>
      </p:sp>
      <p:sp>
        <p:nvSpPr>
          <p:cNvPr id="5" name="Овал 4"/>
          <p:cNvSpPr>
            <a:spLocks noChangeArrowheads="1"/>
          </p:cNvSpPr>
          <p:nvPr/>
        </p:nvSpPr>
        <p:spPr bwMode="auto">
          <a:xfrm>
            <a:off x="1571625" y="3643313"/>
            <a:ext cx="428625" cy="500062"/>
          </a:xfrm>
          <a:prstGeom prst="ellipse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rrowheads="1"/>
          </p:cNvSpPr>
          <p:nvPr/>
        </p:nvSpPr>
        <p:spPr bwMode="auto">
          <a:xfrm>
            <a:off x="1547813" y="2133600"/>
            <a:ext cx="428625" cy="42862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71625" y="2857500"/>
            <a:ext cx="500063" cy="500063"/>
          </a:xfrm>
          <a:prstGeom prst="rect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AAAACF">
                    <a:lumMod val="50000"/>
                  </a:srgbClr>
                </a:solidFill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4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03463" y="692150"/>
            <a:ext cx="6840537" cy="1223963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3600" b="1" smtClean="0">
                <a:solidFill>
                  <a:schemeClr val="tx1"/>
                </a:solidFill>
              </a:rPr>
              <a:t>6. С чем не должны играть дети?</a:t>
            </a:r>
            <a:r>
              <a:rPr lang="ru-RU" sz="3600" smtClean="0">
                <a:solidFill>
                  <a:schemeClr val="tx1"/>
                </a:solidFill>
              </a:rPr>
              <a:t/>
            </a:r>
            <a:br>
              <a:rPr lang="ru-RU" sz="3600" smtClean="0">
                <a:solidFill>
                  <a:schemeClr val="tx1"/>
                </a:solidFill>
              </a:rPr>
            </a:br>
            <a:endParaRPr lang="ru-RU" sz="3600" smtClean="0">
              <a:solidFill>
                <a:schemeClr val="tx1"/>
              </a:solidFill>
            </a:endParaRPr>
          </a:p>
        </p:txBody>
      </p:sp>
      <p:sp>
        <p:nvSpPr>
          <p:cNvPr id="37891" name="Содержимое 2"/>
          <p:cNvSpPr>
            <a:spLocks noGrp="1"/>
          </p:cNvSpPr>
          <p:nvPr>
            <p:ph idx="4294967295"/>
          </p:nvPr>
        </p:nvSpPr>
        <p:spPr>
          <a:xfrm>
            <a:off x="1660525" y="2619375"/>
            <a:ext cx="7483475" cy="31670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 </a:t>
            </a:r>
            <a:r>
              <a:rPr lang="ru-RU" sz="3600" smtClean="0"/>
              <a:t>с игрушками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       с конструктором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       со спичками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       </a:t>
            </a:r>
          </a:p>
        </p:txBody>
      </p:sp>
      <p:sp>
        <p:nvSpPr>
          <p:cNvPr id="5" name="Овал 4"/>
          <p:cNvSpPr>
            <a:spLocks noChangeArrowheads="1"/>
          </p:cNvSpPr>
          <p:nvPr/>
        </p:nvSpPr>
        <p:spPr bwMode="auto">
          <a:xfrm>
            <a:off x="1692275" y="3933825"/>
            <a:ext cx="428625" cy="500063"/>
          </a:xfrm>
          <a:prstGeom prst="ellipse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rrowheads="1"/>
          </p:cNvSpPr>
          <p:nvPr/>
        </p:nvSpPr>
        <p:spPr bwMode="auto">
          <a:xfrm>
            <a:off x="1692275" y="2708275"/>
            <a:ext cx="428625" cy="42862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714500" y="3286125"/>
            <a:ext cx="500063" cy="500063"/>
          </a:xfrm>
          <a:prstGeom prst="rect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AAAACF">
                    <a:lumMod val="50000"/>
                  </a:srgbClr>
                </a:solidFill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8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03463" y="692150"/>
            <a:ext cx="6840537" cy="1223963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3600" b="1" smtClean="0">
                <a:solidFill>
                  <a:schemeClr val="tx1"/>
                </a:solidFill>
              </a:rPr>
              <a:t>7. Без взрослых никогда не используй:</a:t>
            </a:r>
            <a:r>
              <a:rPr lang="ru-RU" sz="3600" smtClean="0">
                <a:solidFill>
                  <a:schemeClr val="tx1"/>
                </a:solidFill>
              </a:rPr>
              <a:t/>
            </a:r>
            <a:br>
              <a:rPr lang="ru-RU" sz="3600" smtClean="0">
                <a:solidFill>
                  <a:schemeClr val="tx1"/>
                </a:solidFill>
              </a:rPr>
            </a:br>
            <a:endParaRPr lang="ru-RU" sz="3600" smtClean="0">
              <a:solidFill>
                <a:schemeClr val="tx1"/>
              </a:solidFill>
            </a:endParaRPr>
          </a:p>
        </p:txBody>
      </p:sp>
      <p:sp>
        <p:nvSpPr>
          <p:cNvPr id="38915" name="Содержимое 2"/>
          <p:cNvSpPr>
            <a:spLocks noGrp="1"/>
          </p:cNvSpPr>
          <p:nvPr>
            <p:ph idx="4294967295"/>
          </p:nvPr>
        </p:nvSpPr>
        <p:spPr>
          <a:xfrm>
            <a:off x="1660525" y="2619375"/>
            <a:ext cx="7483475" cy="31670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 </a:t>
            </a:r>
            <a:r>
              <a:rPr lang="ru-RU" sz="3600" smtClean="0"/>
              <a:t> игрушки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       лекарства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       сок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       </a:t>
            </a:r>
          </a:p>
        </p:txBody>
      </p:sp>
      <p:sp>
        <p:nvSpPr>
          <p:cNvPr id="5" name="Овал 4"/>
          <p:cNvSpPr>
            <a:spLocks noChangeArrowheads="1"/>
          </p:cNvSpPr>
          <p:nvPr/>
        </p:nvSpPr>
        <p:spPr bwMode="auto">
          <a:xfrm>
            <a:off x="1692275" y="3933825"/>
            <a:ext cx="428625" cy="500063"/>
          </a:xfrm>
          <a:prstGeom prst="ellipse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rrowheads="1"/>
          </p:cNvSpPr>
          <p:nvPr/>
        </p:nvSpPr>
        <p:spPr bwMode="auto">
          <a:xfrm>
            <a:off x="1692275" y="2708275"/>
            <a:ext cx="428625" cy="42862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714500" y="3357563"/>
            <a:ext cx="500063" cy="500062"/>
          </a:xfrm>
          <a:prstGeom prst="rect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AAAACF">
                    <a:lumMod val="50000"/>
                  </a:srgbClr>
                </a:solidFill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6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Содержимое 2"/>
          <p:cNvSpPr>
            <a:spLocks noGrp="1"/>
          </p:cNvSpPr>
          <p:nvPr>
            <p:ph idx="4294967295"/>
          </p:nvPr>
        </p:nvSpPr>
        <p:spPr>
          <a:xfrm>
            <a:off x="914400" y="1571625"/>
            <a:ext cx="8229600" cy="2828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   1.            2.            3.            4.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    5.              </a:t>
            </a:r>
            <a:r>
              <a:rPr lang="ru-RU" dirty="0" smtClean="0"/>
              <a:t>           6</a:t>
            </a:r>
            <a:r>
              <a:rPr lang="ru-RU" dirty="0" smtClean="0"/>
              <a:t>.              </a:t>
            </a:r>
            <a:r>
              <a:rPr lang="ru-RU" dirty="0" smtClean="0"/>
              <a:t>  7</a:t>
            </a:r>
            <a:r>
              <a:rPr lang="ru-RU" dirty="0" smtClean="0"/>
              <a:t>.</a:t>
            </a:r>
            <a:endParaRPr lang="ru-RU" sz="3600" dirty="0" smtClean="0"/>
          </a:p>
        </p:txBody>
      </p:sp>
      <p:sp>
        <p:nvSpPr>
          <p:cNvPr id="39946" name="Заголовок 2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10588" cy="1325563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САМОПРОВЕРКА:</a:t>
            </a:r>
          </a:p>
        </p:txBody>
      </p:sp>
      <p:sp>
        <p:nvSpPr>
          <p:cNvPr id="10" name="Равнобедренный треугольник 9"/>
          <p:cNvSpPr>
            <a:spLocks noChangeArrowheads="1"/>
          </p:cNvSpPr>
          <p:nvPr/>
        </p:nvSpPr>
        <p:spPr bwMode="auto">
          <a:xfrm>
            <a:off x="6660232" y="1858840"/>
            <a:ext cx="785813" cy="785813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Равнобедренный треугольник 20"/>
          <p:cNvSpPr>
            <a:spLocks noChangeArrowheads="1"/>
          </p:cNvSpPr>
          <p:nvPr/>
        </p:nvSpPr>
        <p:spPr bwMode="auto">
          <a:xfrm>
            <a:off x="2520950" y="3356992"/>
            <a:ext cx="785813" cy="785813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Равнобедренный треугольник 21"/>
          <p:cNvSpPr>
            <a:spLocks noChangeArrowheads="1"/>
          </p:cNvSpPr>
          <p:nvPr/>
        </p:nvSpPr>
        <p:spPr bwMode="auto">
          <a:xfrm>
            <a:off x="3919700" y="1905000"/>
            <a:ext cx="785813" cy="785813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3526793" y="3362670"/>
            <a:ext cx="785813" cy="785813"/>
          </a:xfrm>
          <a:prstGeom prst="rect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AAAACF">
                    <a:lumMod val="50000"/>
                  </a:srgbClr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7" name="Овал 16"/>
          <p:cNvSpPr>
            <a:spLocks noChangeArrowheads="1"/>
          </p:cNvSpPr>
          <p:nvPr/>
        </p:nvSpPr>
        <p:spPr bwMode="auto">
          <a:xfrm>
            <a:off x="5240903" y="3456476"/>
            <a:ext cx="792163" cy="857250"/>
          </a:xfrm>
          <a:prstGeom prst="ellipse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6876256" y="3362670"/>
            <a:ext cx="785813" cy="785813"/>
          </a:xfrm>
          <a:prstGeom prst="rect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AAAACF">
                    <a:lumMod val="50000"/>
                  </a:srgbClr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5265691" y="1900237"/>
            <a:ext cx="785813" cy="785813"/>
          </a:xfrm>
          <a:prstGeom prst="rect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AAAACF">
                    <a:lumMod val="50000"/>
                  </a:srgbClr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25" name="Овал 24"/>
          <p:cNvSpPr>
            <a:spLocks noChangeArrowheads="1"/>
          </p:cNvSpPr>
          <p:nvPr/>
        </p:nvSpPr>
        <p:spPr bwMode="auto">
          <a:xfrm>
            <a:off x="2514600" y="1828800"/>
            <a:ext cx="792163" cy="857250"/>
          </a:xfrm>
          <a:prstGeom prst="ellipse">
            <a:avLst/>
          </a:prstGeom>
          <a:solidFill>
            <a:schemeClr val="hlink"/>
          </a:solidFill>
          <a:ln w="25400" algn="ctr">
            <a:solidFill>
              <a:srgbClr val="4F6228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91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lum bright="-6000" contrast="-6000"/>
          </a:blip>
          <a:srcRect/>
          <a:stretch>
            <a:fillRect/>
          </a:stretch>
        </p:blipFill>
        <p:spPr bwMode="auto">
          <a:xfrm>
            <a:off x="0" y="228600"/>
            <a:ext cx="56959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4191000" y="45720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3581400" y="3581400"/>
            <a:ext cx="50292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>
                <a:solidFill>
                  <a:srgbClr val="FFFFFF"/>
                </a:solidFill>
              </a:rPr>
              <a:t>Много тюбиков и баночек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>
                <a:solidFill>
                  <a:srgbClr val="FFFFFF"/>
                </a:solidFill>
              </a:rPr>
              <a:t>Есть в шкафах у наших мамочек.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>
                <a:solidFill>
                  <a:srgbClr val="FFFFFF"/>
                </a:solidFill>
              </a:rPr>
              <a:t>В них хранятся средства разные,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>
                <a:solidFill>
                  <a:srgbClr val="FFFFFF"/>
                </a:solidFill>
              </a:rPr>
              <a:t>К сожалению, опасные...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>
                <a:solidFill>
                  <a:srgbClr val="FFFFFF"/>
                </a:solidFill>
              </a:rPr>
              <a:t>Кремы, пасты и таблеточки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>
                <a:solidFill>
                  <a:srgbClr val="FFFFFF"/>
                </a:solidFill>
              </a:rPr>
              <a:t>Не берите в руки, деточки: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>
                <a:solidFill>
                  <a:srgbClr val="FFFFFF"/>
                </a:solidFill>
              </a:rPr>
              <a:t>Эта бытовая химия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>
                <a:solidFill>
                  <a:srgbClr val="FFFFFF"/>
                </a:solidFill>
              </a:rPr>
              <a:t> -Как отрава очень сильная!</a:t>
            </a:r>
          </a:p>
        </p:txBody>
      </p:sp>
    </p:spTree>
    <p:extLst>
      <p:ext uri="{BB962C8B-B14F-4D97-AF65-F5344CB8AC3E}">
        <p14:creationId xmlns:p14="http://schemas.microsoft.com/office/powerpoint/2010/main" val="38871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510588" cy="1325563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Опасность </a:t>
            </a:r>
            <a:r>
              <a:rPr lang="ru-RU" smtClean="0">
                <a:solidFill>
                  <a:srgbClr val="FF0000"/>
                </a:solidFill>
              </a:rPr>
              <a:t>вторая</a:t>
            </a: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870450"/>
            <a:ext cx="8229600" cy="2087563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smtClean="0">
                <a:latin typeface="Comic Sans MS" pitchFamily="66" charset="0"/>
              </a:rPr>
              <a:t>	Газ может быть очень опасным. Скопившись на кухне, газ может взорваться. Газом можно отравиться. А ещё он тоже может стать причиной пожара.</a:t>
            </a:r>
          </a:p>
        </p:txBody>
      </p:sp>
      <p:pic>
        <p:nvPicPr>
          <p:cNvPr id="17412" name="Picture 4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412776"/>
            <a:ext cx="6335712" cy="3559175"/>
          </a:xfrm>
          <a:prstGeom prst="rect">
            <a:avLst/>
          </a:prstGeom>
          <a:noFill/>
          <a:ln w="38100">
            <a:solidFill>
              <a:srgbClr val="33996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445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052513"/>
            <a:ext cx="8066088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hlink"/>
                </a:solidFill>
                <a:latin typeface="Comic Sans MS" pitchFamily="66" charset="0"/>
              </a:rPr>
              <a:t>Если ты почувствовал</a:t>
            </a:r>
            <a:br>
              <a:rPr lang="ru-RU" sz="2800" smtClean="0">
                <a:solidFill>
                  <a:schemeClr val="hlink"/>
                </a:solidFill>
                <a:latin typeface="Comic Sans MS" pitchFamily="66" charset="0"/>
              </a:rPr>
            </a:br>
            <a:r>
              <a:rPr lang="ru-RU" sz="2800" smtClean="0">
                <a:solidFill>
                  <a:schemeClr val="hlink"/>
                </a:solidFill>
                <a:latin typeface="Comic Sans MS" pitchFamily="66" charset="0"/>
              </a:rPr>
              <a:t> запах газа.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5943600"/>
            <a:ext cx="8229600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smtClean="0">
                <a:solidFill>
                  <a:srgbClr val="FF0000"/>
                </a:solidFill>
                <a:effectLst/>
              </a:rPr>
              <a:t>Не включай свет и электроприборы.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solidFill>
                  <a:srgbClr val="FF0000"/>
                </a:solidFill>
                <a:effectLst/>
              </a:rPr>
              <a:t>Не зажигай спички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427538" y="5516563"/>
            <a:ext cx="285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9469" name="Picture 13" descr="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371600"/>
            <a:ext cx="7177088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15" descr="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628775"/>
            <a:ext cx="7705725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17" descr="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1557338"/>
            <a:ext cx="7993063" cy="4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80" name="Group 24"/>
          <p:cNvGrpSpPr>
            <a:grpSpLocks/>
          </p:cNvGrpSpPr>
          <p:nvPr/>
        </p:nvGrpSpPr>
        <p:grpSpPr bwMode="auto">
          <a:xfrm>
            <a:off x="2209800" y="2895600"/>
            <a:ext cx="6553200" cy="3962400"/>
            <a:chOff x="839" y="1071"/>
            <a:chExt cx="4655" cy="2923"/>
          </a:xfrm>
        </p:grpSpPr>
        <p:sp>
          <p:nvSpPr>
            <p:cNvPr id="7182" name="AutoShape 19"/>
            <p:cNvSpPr>
              <a:spLocks noChangeArrowheads="1"/>
            </p:cNvSpPr>
            <p:nvPr/>
          </p:nvSpPr>
          <p:spPr bwMode="auto">
            <a:xfrm>
              <a:off x="839" y="1071"/>
              <a:ext cx="4309" cy="2178"/>
            </a:xfrm>
            <a:prstGeom prst="cloudCallout">
              <a:avLst>
                <a:gd name="adj1" fmla="val 50532"/>
                <a:gd name="adj2" fmla="val -86593"/>
              </a:avLst>
            </a:prstGeom>
            <a:solidFill>
              <a:srgbClr val="C1EFFF"/>
            </a:solidFill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32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7183" name="Text Box 20"/>
            <p:cNvSpPr txBox="1">
              <a:spLocks noChangeArrowheads="1"/>
            </p:cNvSpPr>
            <p:nvPr/>
          </p:nvSpPr>
          <p:spPr bwMode="auto">
            <a:xfrm>
              <a:off x="1247" y="1491"/>
              <a:ext cx="3630" cy="1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>
                  <a:solidFill>
                    <a:srgbClr val="292929"/>
                  </a:solidFill>
                  <a:latin typeface="Comic Sans MS" pitchFamily="66" charset="0"/>
                </a:rPr>
                <a:t>Выключай в квартире газ –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>
                  <a:solidFill>
                    <a:srgbClr val="292929"/>
                  </a:solidFill>
                  <a:latin typeface="Comic Sans MS" pitchFamily="66" charset="0"/>
                </a:rPr>
                <a:t>За газом нужен глаз да глаз.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>
                  <a:solidFill>
                    <a:srgbClr val="292929"/>
                  </a:solidFill>
                  <a:latin typeface="Comic Sans MS" pitchFamily="66" charset="0"/>
                </a:rPr>
                <a:t>Запах чувствуя в квартире,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>
                  <a:solidFill>
                    <a:srgbClr val="292929"/>
                  </a:solidFill>
                  <a:latin typeface="Comic Sans MS" pitchFamily="66" charset="0"/>
                </a:rPr>
                <a:t>     Звоните срочно</a:t>
              </a:r>
              <a:r>
                <a:rPr lang="ru-RU" sz="280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ru-RU" sz="2800" b="1">
                  <a:solidFill>
                    <a:srgbClr val="FF0000"/>
                  </a:solidFill>
                  <a:latin typeface="Comic Sans MS" pitchFamily="66" charset="0"/>
                </a:rPr>
                <a:t>04</a:t>
              </a:r>
              <a:r>
                <a:rPr lang="ru-RU" sz="2800">
                  <a:solidFill>
                    <a:srgbClr val="333399"/>
                  </a:solidFill>
                  <a:latin typeface="Comic Sans MS" pitchFamily="66" charset="0"/>
                </a:rPr>
                <a:t>.</a:t>
              </a:r>
            </a:p>
          </p:txBody>
        </p:sp>
        <p:pic>
          <p:nvPicPr>
            <p:cNvPr id="7184" name="Picture 23" descr="4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95" y="2976"/>
              <a:ext cx="1299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3200400" y="0"/>
            <a:ext cx="24209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800">
                <a:solidFill>
                  <a:srgbClr val="FF0000"/>
                </a:solidFill>
                <a:latin typeface="Comic Sans MS" pitchFamily="66" charset="0"/>
              </a:rPr>
              <a:t>Помни!</a:t>
            </a:r>
          </a:p>
        </p:txBody>
      </p:sp>
      <p:pic>
        <p:nvPicPr>
          <p:cNvPr id="19483" name="Picture 27" descr="Копия Рисунок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5128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738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  <p:bldP spid="19467" grpId="0"/>
      <p:bldP spid="19467" grpId="1"/>
      <p:bldP spid="194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54864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Если ты газ зажигать не умеешь,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Не подходи, иль потом пожалеешь...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Очень опасно к плите приближаться: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Может она загореться, взорваться...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Мама сама всё согреет и сварит,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 Суп приготовит и чайник поставит.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Ты же, малыш, не спеши: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подрастешь –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Спичкой конфорку ты сам подожжешь!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/>
            </a:r>
            <a:br>
              <a:rPr lang="ru-RU" sz="2000" b="1">
                <a:solidFill>
                  <a:srgbClr val="FFFFFF"/>
                </a:solidFill>
              </a:rPr>
            </a:br>
            <a:endParaRPr lang="ru-RU" sz="2000" b="1">
              <a:solidFill>
                <a:srgbClr val="FFFFFF"/>
              </a:solidFill>
            </a:endParaRP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lum bright="-6000" contrast="-6000"/>
          </a:blip>
          <a:srcRect/>
          <a:stretch>
            <a:fillRect/>
          </a:stretch>
        </p:blipFill>
        <p:spPr bwMode="auto">
          <a:xfrm>
            <a:off x="3505200" y="3416300"/>
            <a:ext cx="49911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237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9" name="Group 13"/>
          <p:cNvGrpSpPr>
            <a:grpSpLocks/>
          </p:cNvGrpSpPr>
          <p:nvPr/>
        </p:nvGrpSpPr>
        <p:grpSpPr bwMode="auto">
          <a:xfrm>
            <a:off x="395288" y="1125538"/>
            <a:ext cx="8313737" cy="4895850"/>
            <a:chOff x="249" y="709"/>
            <a:chExt cx="5237" cy="3084"/>
          </a:xfrm>
        </p:grpSpPr>
        <p:pic>
          <p:nvPicPr>
            <p:cNvPr id="9221" name="Picture 4" descr="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9" y="709"/>
              <a:ext cx="1021" cy="1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7" descr="4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72" y="2432"/>
              <a:ext cx="992" cy="1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9" descr="4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476" y="2432"/>
              <a:ext cx="1043" cy="1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12" descr="4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89" y="2160"/>
              <a:ext cx="1485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5" descr="4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87" y="709"/>
              <a:ext cx="1699" cy="1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" name="Picture 8" descr="4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746" y="890"/>
              <a:ext cx="1257" cy="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979613" y="476250"/>
            <a:ext cx="5067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>
                <a:solidFill>
                  <a:srgbClr val="FF0000"/>
                </a:solidFill>
                <a:latin typeface="Comic Sans MS" pitchFamily="66" charset="0"/>
              </a:rPr>
              <a:t>Опасность </a:t>
            </a:r>
            <a:r>
              <a:rPr lang="ru-RU" sz="4400">
                <a:solidFill>
                  <a:srgbClr val="FF0000"/>
                </a:solidFill>
              </a:rPr>
              <a:t>третья</a:t>
            </a:r>
            <a:r>
              <a:rPr lang="ru-RU" sz="440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867400"/>
            <a:ext cx="8229600" cy="823913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smtClean="0">
                <a:latin typeface="Comic Sans MS" pitchFamily="66" charset="0"/>
              </a:rPr>
              <a:t>Электроприборы</a:t>
            </a:r>
          </a:p>
        </p:txBody>
      </p:sp>
    </p:spTree>
    <p:extLst>
      <p:ext uri="{BB962C8B-B14F-4D97-AF65-F5344CB8AC3E}">
        <p14:creationId xmlns:p14="http://schemas.microsoft.com/office/powerpoint/2010/main" val="123820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92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;k;k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" y="1844675"/>
            <a:ext cx="6999288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tx1"/>
                </a:solidFill>
                <a:latin typeface="Comic Sans MS" pitchFamily="66" charset="0"/>
              </a:rPr>
              <a:t>Помни!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6950" y="836613"/>
            <a:ext cx="8147050" cy="11525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>
                <a:solidFill>
                  <a:srgbClr val="FF0000"/>
                </a:solidFill>
                <a:latin typeface="Comic Sans MS" pitchFamily="66" charset="0"/>
              </a:rPr>
              <a:t>Электроприборы могут ударить током или стать причиной пожара.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250825" y="5530850"/>
            <a:ext cx="8642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>
                <a:solidFill>
                  <a:srgbClr val="FFFFFF"/>
                </a:solidFill>
                <a:latin typeface="Comic Sans MS" pitchFamily="66" charset="0"/>
              </a:rPr>
              <a:t>Уходя из дома и даже из комнаты, обяза-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>
                <a:solidFill>
                  <a:srgbClr val="FFFFFF"/>
                </a:solidFill>
                <a:latin typeface="Comic Sans MS" pitchFamily="66" charset="0"/>
              </a:rPr>
              <a:t>тельно выключай электроприборы.</a:t>
            </a:r>
          </a:p>
        </p:txBody>
      </p:sp>
    </p:spTree>
    <p:extLst>
      <p:ext uri="{BB962C8B-B14F-4D97-AF65-F5344CB8AC3E}">
        <p14:creationId xmlns:p14="http://schemas.microsoft.com/office/powerpoint/2010/main" val="73217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2">
            <a:lum bright="-12000" contrast="6000"/>
          </a:blip>
          <a:srcRect/>
          <a:stretch>
            <a:fillRect/>
          </a:stretch>
        </p:blipFill>
        <p:spPr bwMode="auto">
          <a:xfrm>
            <a:off x="533400" y="457200"/>
            <a:ext cx="38385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4572000" y="2590800"/>
            <a:ext cx="38862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Ты, малыш, запомнить должен: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Будь с розеткой осторожен!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С ней не должен ты играть,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Шпильку, гвоздь туда совать 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Дело кончится бедой: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Ток в розетке очень злой!!!</a:t>
            </a:r>
          </a:p>
        </p:txBody>
      </p:sp>
    </p:spTree>
    <p:extLst>
      <p:ext uri="{BB962C8B-B14F-4D97-AF65-F5344CB8AC3E}">
        <p14:creationId xmlns:p14="http://schemas.microsoft.com/office/powerpoint/2010/main" val="294470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729</Words>
  <Application>Microsoft Office PowerPoint</Application>
  <PresentationFormat>Экран (4:3)</PresentationFormat>
  <Paragraphs>178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Литейная</vt:lpstr>
      <vt:lpstr>Домашние опасности</vt:lpstr>
      <vt:lpstr>           Опасность первая.</vt:lpstr>
      <vt:lpstr>Презентация PowerPoint</vt:lpstr>
      <vt:lpstr>Опасность вторая.</vt:lpstr>
      <vt:lpstr>Если ты почувствовал  запах газа.</vt:lpstr>
      <vt:lpstr>Презентация PowerPoint</vt:lpstr>
      <vt:lpstr>Презентация PowerPoint</vt:lpstr>
      <vt:lpstr>Помни!</vt:lpstr>
      <vt:lpstr>Презентация PowerPoint</vt:lpstr>
      <vt:lpstr>Опасность четвёртая.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Домашние опасности.</vt:lpstr>
      <vt:lpstr>Презентация PowerPoint</vt:lpstr>
      <vt:lpstr>Презентация PowerPoint</vt:lpstr>
      <vt:lpstr>Презентация PowerPoint</vt:lpstr>
      <vt:lpstr>2. Что можно делать с окном? </vt:lpstr>
      <vt:lpstr>3. Чем опасны сковорода, кастрюля и чайник? </vt:lpstr>
      <vt:lpstr>4. Как надо ставить ложки, вилки и ножи в подставку? </vt:lpstr>
      <vt:lpstr>5. Нельзя прикасаться: </vt:lpstr>
      <vt:lpstr>6. С чем не должны играть дети? </vt:lpstr>
      <vt:lpstr>7. Без взрослых никогда не используй: </vt:lpstr>
      <vt:lpstr>САМОПРОВЕРКА: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опасности</dc:title>
  <dc:creator>Сысоева</dc:creator>
  <cp:lastModifiedBy>Сысоева</cp:lastModifiedBy>
  <cp:revision>2</cp:revision>
  <dcterms:created xsi:type="dcterms:W3CDTF">2020-11-01T17:14:05Z</dcterms:created>
  <dcterms:modified xsi:type="dcterms:W3CDTF">2020-11-01T17:25:19Z</dcterms:modified>
</cp:coreProperties>
</file>