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4" r:id="rId2"/>
    <p:sldId id="256" r:id="rId3"/>
    <p:sldId id="257" r:id="rId4"/>
    <p:sldId id="270" r:id="rId5"/>
    <p:sldId id="271" r:id="rId6"/>
    <p:sldId id="280" r:id="rId7"/>
    <p:sldId id="282" r:id="rId8"/>
    <p:sldId id="281" r:id="rId9"/>
    <p:sldId id="272" r:id="rId10"/>
    <p:sldId id="273" r:id="rId11"/>
    <p:sldId id="274" r:id="rId12"/>
    <p:sldId id="276" r:id="rId13"/>
    <p:sldId id="277" r:id="rId14"/>
    <p:sldId id="279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ина" initials="П" lastIdx="0" clrIdx="0">
    <p:extLst>
      <p:ext uri="{19B8F6BF-5375-455C-9EA6-DF929625EA0E}">
        <p15:presenceInfo xmlns:p15="http://schemas.microsoft.com/office/powerpoint/2012/main" userId="Поли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6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78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183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717C83-9F5D-45FC-A66E-32A587AF9BA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6FC3A3-0925-49D0-B25A-D96C530AB890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57150">
          <a:solidFill>
            <a:schemeClr val="accent1"/>
          </a:solidFill>
        </a:ln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Запомни правило № 1 в воспитании: Говорить всегда «Здравствуйте!» и «До </a:t>
          </a:r>
          <a:r>
            <a:rPr lang="ru-RU" sz="2800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свидания</a:t>
          </a:r>
          <a:r>
            <a:rPr lang="ru-RU" sz="2800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!» </a:t>
          </a:r>
          <a:endParaRPr lang="ru-RU" sz="2800" dirty="0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F2D4564E-A8A5-4510-A07D-1D726B60337B}" type="parTrans" cxnId="{6C019A98-26B5-49B6-BDBE-C16377FDDE5F}">
      <dgm:prSet/>
      <dgm:spPr/>
      <dgm:t>
        <a:bodyPr/>
        <a:lstStyle/>
        <a:p>
          <a:endParaRPr lang="ru-RU"/>
        </a:p>
      </dgm:t>
    </dgm:pt>
    <dgm:pt modelId="{BD24982F-83BC-4F1F-B5DE-21F253DBB548}" type="sibTrans" cxnId="{6C019A98-26B5-49B6-BDBE-C16377FDDE5F}">
      <dgm:prSet/>
      <dgm:spPr/>
      <dgm:t>
        <a:bodyPr/>
        <a:lstStyle/>
        <a:p>
          <a:endParaRPr lang="ru-RU"/>
        </a:p>
      </dgm:t>
    </dgm:pt>
    <dgm:pt modelId="{6058AC23-13AB-4BC3-8A89-F6A0CED79C31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/>
            </a:gs>
          </a:gsLst>
          <a:lin ang="5400000" scaled="1"/>
        </a:gradFill>
        <a:ln w="57150">
          <a:solidFill>
            <a:schemeClr val="accent1"/>
          </a:solidFill>
        </a:ln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Всем детям надо вежливыми быть «Пожалуйста</a:t>
          </a:r>
          <a:r>
            <a:rPr lang="ru-RU" sz="2800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», </a:t>
          </a:r>
          <a:r>
            <a:rPr lang="ru-RU" sz="2800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«Спасибо» говорить!</a:t>
          </a:r>
          <a:endParaRPr lang="ru-RU" sz="2800" dirty="0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0DD9909-BA9A-44FB-B1A0-12B5E5E07F59}" type="parTrans" cxnId="{D20F71D8-EBA4-40C6-A520-6AAF3FE6F803}">
      <dgm:prSet/>
      <dgm:spPr/>
      <dgm:t>
        <a:bodyPr/>
        <a:lstStyle/>
        <a:p>
          <a:endParaRPr lang="ru-RU"/>
        </a:p>
      </dgm:t>
    </dgm:pt>
    <dgm:pt modelId="{509AA461-DB90-4E5D-8F57-8B94A17F5D54}" type="sibTrans" cxnId="{D20F71D8-EBA4-40C6-A520-6AAF3FE6F803}">
      <dgm:prSet/>
      <dgm:spPr/>
      <dgm:t>
        <a:bodyPr/>
        <a:lstStyle/>
        <a:p>
          <a:endParaRPr lang="ru-RU"/>
        </a:p>
      </dgm:t>
    </dgm:pt>
    <dgm:pt modelId="{FDE40F2D-E7F9-4BC3-92D7-7E15682D2E79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100000">
              <a:schemeClr val="accent1"/>
            </a:gs>
          </a:gsLst>
          <a:lin ang="5400000" scaled="1"/>
        </a:gradFill>
        <a:ln w="57150">
          <a:solidFill>
            <a:srgbClr val="0070C0"/>
          </a:solidFill>
        </a:ln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Segoe UI Semibold" panose="020B0702040204020203" pitchFamily="34" charset="0"/>
              <a:ea typeface="Segoe UI Symbol" panose="020B0502040204020203" pitchFamily="34" charset="0"/>
              <a:cs typeface="Segoe UI Semibold" panose="020B0702040204020203" pitchFamily="34" charset="0"/>
            </a:rPr>
            <a:t>Нельзя говорить никому никогда обидные или плохие слова!</a:t>
          </a:r>
          <a:endParaRPr lang="ru-RU" sz="2800" dirty="0">
            <a:solidFill>
              <a:schemeClr val="tx1"/>
            </a:solidFill>
            <a:latin typeface="Segoe UI Semibold" panose="020B0702040204020203" pitchFamily="34" charset="0"/>
            <a:ea typeface="Segoe UI Symbol" panose="020B0502040204020203" pitchFamily="34" charset="0"/>
            <a:cs typeface="Segoe UI Semibold" panose="020B0702040204020203" pitchFamily="34" charset="0"/>
          </a:endParaRPr>
        </a:p>
      </dgm:t>
    </dgm:pt>
    <dgm:pt modelId="{91DD29C7-1722-4678-B8DC-61373E3C79B6}" type="parTrans" cxnId="{E70B99D4-E5A2-4AB2-A75B-605BEDDCBAA1}">
      <dgm:prSet/>
      <dgm:spPr/>
      <dgm:t>
        <a:bodyPr/>
        <a:lstStyle/>
        <a:p>
          <a:endParaRPr lang="ru-RU"/>
        </a:p>
      </dgm:t>
    </dgm:pt>
    <dgm:pt modelId="{0A9C95B2-74EA-4801-ADAA-BB943738CA3F}" type="sibTrans" cxnId="{E70B99D4-E5A2-4AB2-A75B-605BEDDCBAA1}">
      <dgm:prSet/>
      <dgm:spPr/>
      <dgm:t>
        <a:bodyPr/>
        <a:lstStyle/>
        <a:p>
          <a:endParaRPr lang="ru-RU"/>
        </a:p>
      </dgm:t>
    </dgm:pt>
    <dgm:pt modelId="{3CD202A8-A179-48E7-8A7D-80525FDADA26}" type="pres">
      <dgm:prSet presAssocID="{EC717C83-9F5D-45FC-A66E-32A587AF9B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6FC87F-E83C-43B0-9B77-CD071343F05C}" type="pres">
      <dgm:prSet presAssocID="{416FC3A3-0925-49D0-B25A-D96C530AB890}" presName="parentLin" presStyleCnt="0"/>
      <dgm:spPr/>
    </dgm:pt>
    <dgm:pt modelId="{7398A78C-86D5-4037-8437-E9217476F721}" type="pres">
      <dgm:prSet presAssocID="{416FC3A3-0925-49D0-B25A-D96C530AB89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3C0DD9E-DAD2-4E57-AB31-00F845E42FB5}" type="pres">
      <dgm:prSet presAssocID="{416FC3A3-0925-49D0-B25A-D96C530AB890}" presName="parentText" presStyleLbl="node1" presStyleIdx="0" presStyleCnt="3" custScaleX="110848" custScaleY="153080" custLinFactX="14854" custLinFactNeighborX="100000" custLinFactNeighborY="32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62A31-9B4D-435A-95DC-7F1A92B14E5E}" type="pres">
      <dgm:prSet presAssocID="{416FC3A3-0925-49D0-B25A-D96C530AB890}" presName="negativeSpace" presStyleCnt="0"/>
      <dgm:spPr/>
    </dgm:pt>
    <dgm:pt modelId="{FE20F2F7-A092-42F0-B73E-ABCFD4591160}" type="pres">
      <dgm:prSet presAssocID="{416FC3A3-0925-49D0-B25A-D96C530AB890}" presName="childText" presStyleLbl="conFgAcc1" presStyleIdx="0" presStyleCnt="3" custLinFactY="-30565" custLinFactNeighborY="-100000">
        <dgm:presLayoutVars>
          <dgm:bulletEnabled val="1"/>
        </dgm:presLayoutVars>
      </dgm:prSet>
      <dgm:spPr/>
    </dgm:pt>
    <dgm:pt modelId="{3B88BEDE-5689-4130-A5B9-70D29D75DE59}" type="pres">
      <dgm:prSet presAssocID="{BD24982F-83BC-4F1F-B5DE-21F253DBB548}" presName="spaceBetweenRectangles" presStyleCnt="0"/>
      <dgm:spPr/>
    </dgm:pt>
    <dgm:pt modelId="{D36FC39C-9EC5-4E0B-9783-569CDED0BDE9}" type="pres">
      <dgm:prSet presAssocID="{6058AC23-13AB-4BC3-8A89-F6A0CED79C31}" presName="parentLin" presStyleCnt="0"/>
      <dgm:spPr/>
    </dgm:pt>
    <dgm:pt modelId="{46FF618A-895E-4CC1-8B98-2BE5C4BA1805}" type="pres">
      <dgm:prSet presAssocID="{6058AC23-13AB-4BC3-8A89-F6A0CED79C3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14994A2-31D6-418F-8D21-B5E9CFA5A72A}" type="pres">
      <dgm:prSet presAssocID="{6058AC23-13AB-4BC3-8A89-F6A0CED79C31}" presName="parentText" presStyleLbl="node1" presStyleIdx="1" presStyleCnt="3" custScaleX="110879" custScaleY="150834" custLinFactX="14882" custLinFactNeighborX="100000" custLinFactNeighborY="178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21E10-A8B1-4618-9359-FB862F4B7633}" type="pres">
      <dgm:prSet presAssocID="{6058AC23-13AB-4BC3-8A89-F6A0CED79C31}" presName="negativeSpace" presStyleCnt="0"/>
      <dgm:spPr/>
    </dgm:pt>
    <dgm:pt modelId="{D2A47C76-6E1D-4443-AA0D-4D8260356967}" type="pres">
      <dgm:prSet presAssocID="{6058AC23-13AB-4BC3-8A89-F6A0CED79C31}" presName="childText" presStyleLbl="conFgAcc1" presStyleIdx="1" presStyleCnt="3" custLinFactY="-36038" custLinFactNeighborY="-100000">
        <dgm:presLayoutVars>
          <dgm:bulletEnabled val="1"/>
        </dgm:presLayoutVars>
      </dgm:prSet>
      <dgm:spPr/>
    </dgm:pt>
    <dgm:pt modelId="{E3CD7AA3-6F24-4F0F-BF16-1615C79F71C2}" type="pres">
      <dgm:prSet presAssocID="{509AA461-DB90-4E5D-8F57-8B94A17F5D54}" presName="spaceBetweenRectangles" presStyleCnt="0"/>
      <dgm:spPr/>
    </dgm:pt>
    <dgm:pt modelId="{4F0EB410-4AA3-4ED4-96E9-ABEFCAA8E980}" type="pres">
      <dgm:prSet presAssocID="{FDE40F2D-E7F9-4BC3-92D7-7E15682D2E79}" presName="parentLin" presStyleCnt="0"/>
      <dgm:spPr/>
    </dgm:pt>
    <dgm:pt modelId="{8F541CBE-9E9C-472B-A662-6A64F1151509}" type="pres">
      <dgm:prSet presAssocID="{FDE40F2D-E7F9-4BC3-92D7-7E15682D2E7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F7D7910-2EA7-4275-8DDB-4678CF247967}" type="pres">
      <dgm:prSet presAssocID="{FDE40F2D-E7F9-4BC3-92D7-7E15682D2E79}" presName="parentText" presStyleLbl="node1" presStyleIdx="2" presStyleCnt="3" custScaleX="110879" custScaleY="151800" custLinFactX="14991" custLinFactNeighborX="100000" custLinFactNeighborY="58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0BC50-B90C-4CC1-B0FB-9031135DE06D}" type="pres">
      <dgm:prSet presAssocID="{FDE40F2D-E7F9-4BC3-92D7-7E15682D2E79}" presName="negativeSpace" presStyleCnt="0"/>
      <dgm:spPr/>
    </dgm:pt>
    <dgm:pt modelId="{E89DD1C2-1EDB-4159-AFF3-CF21519AA38D}" type="pres">
      <dgm:prSet presAssocID="{FDE40F2D-E7F9-4BC3-92D7-7E15682D2E79}" presName="childText" presStyleLbl="conFgAcc1" presStyleIdx="2" presStyleCnt="3" custLinFactY="-53624" custLinFactNeighborX="-2206" custLinFactNeighborY="-100000">
        <dgm:presLayoutVars>
          <dgm:bulletEnabled val="1"/>
        </dgm:presLayoutVars>
      </dgm:prSet>
      <dgm:spPr/>
    </dgm:pt>
  </dgm:ptLst>
  <dgm:cxnLst>
    <dgm:cxn modelId="{D20F71D8-EBA4-40C6-A520-6AAF3FE6F803}" srcId="{EC717C83-9F5D-45FC-A66E-32A587AF9BAC}" destId="{6058AC23-13AB-4BC3-8A89-F6A0CED79C31}" srcOrd="1" destOrd="0" parTransId="{00DD9909-BA9A-44FB-B1A0-12B5E5E07F59}" sibTransId="{509AA461-DB90-4E5D-8F57-8B94A17F5D54}"/>
    <dgm:cxn modelId="{03FB34F9-6C22-40C7-9A48-27E5A38571B1}" type="presOf" srcId="{FDE40F2D-E7F9-4BC3-92D7-7E15682D2E79}" destId="{8F541CBE-9E9C-472B-A662-6A64F1151509}" srcOrd="0" destOrd="0" presId="urn:microsoft.com/office/officeart/2005/8/layout/list1"/>
    <dgm:cxn modelId="{D6C18CF3-204A-4AE6-81CB-3A8267F484C1}" type="presOf" srcId="{416FC3A3-0925-49D0-B25A-D96C530AB890}" destId="{A3C0DD9E-DAD2-4E57-AB31-00F845E42FB5}" srcOrd="1" destOrd="0" presId="urn:microsoft.com/office/officeart/2005/8/layout/list1"/>
    <dgm:cxn modelId="{6C019A98-26B5-49B6-BDBE-C16377FDDE5F}" srcId="{EC717C83-9F5D-45FC-A66E-32A587AF9BAC}" destId="{416FC3A3-0925-49D0-B25A-D96C530AB890}" srcOrd="0" destOrd="0" parTransId="{F2D4564E-A8A5-4510-A07D-1D726B60337B}" sibTransId="{BD24982F-83BC-4F1F-B5DE-21F253DBB548}"/>
    <dgm:cxn modelId="{FFFDA04C-87FB-4294-A574-8A48B1717F13}" type="presOf" srcId="{EC717C83-9F5D-45FC-A66E-32A587AF9BAC}" destId="{3CD202A8-A179-48E7-8A7D-80525FDADA26}" srcOrd="0" destOrd="0" presId="urn:microsoft.com/office/officeart/2005/8/layout/list1"/>
    <dgm:cxn modelId="{1A6EAC30-C92F-46AE-A25E-5D5630F756D6}" type="presOf" srcId="{FDE40F2D-E7F9-4BC3-92D7-7E15682D2E79}" destId="{FF7D7910-2EA7-4275-8DDB-4678CF247967}" srcOrd="1" destOrd="0" presId="urn:microsoft.com/office/officeart/2005/8/layout/list1"/>
    <dgm:cxn modelId="{491196C5-D621-4994-AAF0-77F81F8459C2}" type="presOf" srcId="{6058AC23-13AB-4BC3-8A89-F6A0CED79C31}" destId="{46FF618A-895E-4CC1-8B98-2BE5C4BA1805}" srcOrd="0" destOrd="0" presId="urn:microsoft.com/office/officeart/2005/8/layout/list1"/>
    <dgm:cxn modelId="{4B4694DD-CB04-468C-9DA2-74E74A642D31}" type="presOf" srcId="{416FC3A3-0925-49D0-B25A-D96C530AB890}" destId="{7398A78C-86D5-4037-8437-E9217476F721}" srcOrd="0" destOrd="0" presId="urn:microsoft.com/office/officeart/2005/8/layout/list1"/>
    <dgm:cxn modelId="{E70B99D4-E5A2-4AB2-A75B-605BEDDCBAA1}" srcId="{EC717C83-9F5D-45FC-A66E-32A587AF9BAC}" destId="{FDE40F2D-E7F9-4BC3-92D7-7E15682D2E79}" srcOrd="2" destOrd="0" parTransId="{91DD29C7-1722-4678-B8DC-61373E3C79B6}" sibTransId="{0A9C95B2-74EA-4801-ADAA-BB943738CA3F}"/>
    <dgm:cxn modelId="{D514D8A3-6728-43ED-9541-05F2C76D22EF}" type="presOf" srcId="{6058AC23-13AB-4BC3-8A89-F6A0CED79C31}" destId="{414994A2-31D6-418F-8D21-B5E9CFA5A72A}" srcOrd="1" destOrd="0" presId="urn:microsoft.com/office/officeart/2005/8/layout/list1"/>
    <dgm:cxn modelId="{A58E96AD-2E4B-4DFE-A886-7C305A63AB58}" type="presParOf" srcId="{3CD202A8-A179-48E7-8A7D-80525FDADA26}" destId="{AB6FC87F-E83C-43B0-9B77-CD071343F05C}" srcOrd="0" destOrd="0" presId="urn:microsoft.com/office/officeart/2005/8/layout/list1"/>
    <dgm:cxn modelId="{C0DE9C58-066F-433B-8F57-9800A0CC0313}" type="presParOf" srcId="{AB6FC87F-E83C-43B0-9B77-CD071343F05C}" destId="{7398A78C-86D5-4037-8437-E9217476F721}" srcOrd="0" destOrd="0" presId="urn:microsoft.com/office/officeart/2005/8/layout/list1"/>
    <dgm:cxn modelId="{EE68647E-BE3B-41ED-BF8C-10D9DB2D3EC4}" type="presParOf" srcId="{AB6FC87F-E83C-43B0-9B77-CD071343F05C}" destId="{A3C0DD9E-DAD2-4E57-AB31-00F845E42FB5}" srcOrd="1" destOrd="0" presId="urn:microsoft.com/office/officeart/2005/8/layout/list1"/>
    <dgm:cxn modelId="{801863F4-A6E8-4065-A488-3F620238BE35}" type="presParOf" srcId="{3CD202A8-A179-48E7-8A7D-80525FDADA26}" destId="{ED262A31-9B4D-435A-95DC-7F1A92B14E5E}" srcOrd="1" destOrd="0" presId="urn:microsoft.com/office/officeart/2005/8/layout/list1"/>
    <dgm:cxn modelId="{F9B86767-456C-4C7E-A0C3-F34CB04D8582}" type="presParOf" srcId="{3CD202A8-A179-48E7-8A7D-80525FDADA26}" destId="{FE20F2F7-A092-42F0-B73E-ABCFD4591160}" srcOrd="2" destOrd="0" presId="urn:microsoft.com/office/officeart/2005/8/layout/list1"/>
    <dgm:cxn modelId="{8AA2DDA8-4CE5-4A52-AC2D-EC7C40E23D9F}" type="presParOf" srcId="{3CD202A8-A179-48E7-8A7D-80525FDADA26}" destId="{3B88BEDE-5689-4130-A5B9-70D29D75DE59}" srcOrd="3" destOrd="0" presId="urn:microsoft.com/office/officeart/2005/8/layout/list1"/>
    <dgm:cxn modelId="{7774B829-32DB-4B37-87C0-51BBBB95A3D7}" type="presParOf" srcId="{3CD202A8-A179-48E7-8A7D-80525FDADA26}" destId="{D36FC39C-9EC5-4E0B-9783-569CDED0BDE9}" srcOrd="4" destOrd="0" presId="urn:microsoft.com/office/officeart/2005/8/layout/list1"/>
    <dgm:cxn modelId="{AF491D69-6303-4692-A8FC-231C2C411301}" type="presParOf" srcId="{D36FC39C-9EC5-4E0B-9783-569CDED0BDE9}" destId="{46FF618A-895E-4CC1-8B98-2BE5C4BA1805}" srcOrd="0" destOrd="0" presId="urn:microsoft.com/office/officeart/2005/8/layout/list1"/>
    <dgm:cxn modelId="{F70C5BA1-06F3-43EF-8336-5BFA2B0002C6}" type="presParOf" srcId="{D36FC39C-9EC5-4E0B-9783-569CDED0BDE9}" destId="{414994A2-31D6-418F-8D21-B5E9CFA5A72A}" srcOrd="1" destOrd="0" presId="urn:microsoft.com/office/officeart/2005/8/layout/list1"/>
    <dgm:cxn modelId="{5A62E123-2FF5-4365-A29F-5619DB4AFD43}" type="presParOf" srcId="{3CD202A8-A179-48E7-8A7D-80525FDADA26}" destId="{A1821E10-A8B1-4618-9359-FB862F4B7633}" srcOrd="5" destOrd="0" presId="urn:microsoft.com/office/officeart/2005/8/layout/list1"/>
    <dgm:cxn modelId="{39F409A8-8C9F-4C8D-A184-82882BB372D3}" type="presParOf" srcId="{3CD202A8-A179-48E7-8A7D-80525FDADA26}" destId="{D2A47C76-6E1D-4443-AA0D-4D8260356967}" srcOrd="6" destOrd="0" presId="urn:microsoft.com/office/officeart/2005/8/layout/list1"/>
    <dgm:cxn modelId="{F5B911C3-733D-4E6E-A35F-588AF63BF4F5}" type="presParOf" srcId="{3CD202A8-A179-48E7-8A7D-80525FDADA26}" destId="{E3CD7AA3-6F24-4F0F-BF16-1615C79F71C2}" srcOrd="7" destOrd="0" presId="urn:microsoft.com/office/officeart/2005/8/layout/list1"/>
    <dgm:cxn modelId="{3E59FB05-3AE3-4551-898B-03978654FDD0}" type="presParOf" srcId="{3CD202A8-A179-48E7-8A7D-80525FDADA26}" destId="{4F0EB410-4AA3-4ED4-96E9-ABEFCAA8E980}" srcOrd="8" destOrd="0" presId="urn:microsoft.com/office/officeart/2005/8/layout/list1"/>
    <dgm:cxn modelId="{BE9C165E-EE98-4CF9-B1C5-C0006BD7CA5B}" type="presParOf" srcId="{4F0EB410-4AA3-4ED4-96E9-ABEFCAA8E980}" destId="{8F541CBE-9E9C-472B-A662-6A64F1151509}" srcOrd="0" destOrd="0" presId="urn:microsoft.com/office/officeart/2005/8/layout/list1"/>
    <dgm:cxn modelId="{922E1D97-7A14-4211-BC79-AC66FF2E695A}" type="presParOf" srcId="{4F0EB410-4AA3-4ED4-96E9-ABEFCAA8E980}" destId="{FF7D7910-2EA7-4275-8DDB-4678CF247967}" srcOrd="1" destOrd="0" presId="urn:microsoft.com/office/officeart/2005/8/layout/list1"/>
    <dgm:cxn modelId="{6387911F-86D8-49F6-8928-A201C2478829}" type="presParOf" srcId="{3CD202A8-A179-48E7-8A7D-80525FDADA26}" destId="{EF00BC50-B90C-4CC1-B0FB-9031135DE06D}" srcOrd="9" destOrd="0" presId="urn:microsoft.com/office/officeart/2005/8/layout/list1"/>
    <dgm:cxn modelId="{84E180EA-258B-4425-9757-65E92CF48755}" type="presParOf" srcId="{3CD202A8-A179-48E7-8A7D-80525FDADA26}" destId="{E89DD1C2-1EDB-4159-AFF3-CF21519AA38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0F2F7-A092-42F0-B73E-ABCFD4591160}">
      <dsp:nvSpPr>
        <dsp:cNvPr id="0" name=""/>
        <dsp:cNvSpPr/>
      </dsp:nvSpPr>
      <dsp:spPr>
        <a:xfrm>
          <a:off x="0" y="731131"/>
          <a:ext cx="85344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0DD9E-DAD2-4E57-AB31-00F845E42FB5}">
      <dsp:nvSpPr>
        <dsp:cNvPr id="0" name=""/>
        <dsp:cNvSpPr/>
      </dsp:nvSpPr>
      <dsp:spPr>
        <a:xfrm>
          <a:off x="1740829" y="436756"/>
          <a:ext cx="6622148" cy="171719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Запомни правило № 1 в воспитании: Говорить всегда «Здравствуйте!» и «До </a:t>
          </a:r>
          <a:r>
            <a:rPr lang="ru-RU" sz="2800" kern="1200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свидания</a:t>
          </a:r>
          <a:r>
            <a:rPr lang="ru-RU" sz="2800" kern="1200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!» </a:t>
          </a:r>
          <a:endParaRPr lang="ru-RU" sz="2800" kern="1200" dirty="0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1824655" y="520582"/>
        <a:ext cx="6454496" cy="1549538"/>
      </dsp:txXfrm>
    </dsp:sp>
    <dsp:sp modelId="{D2A47C76-6E1D-4443-AA0D-4D8260356967}">
      <dsp:nvSpPr>
        <dsp:cNvPr id="0" name=""/>
        <dsp:cNvSpPr/>
      </dsp:nvSpPr>
      <dsp:spPr>
        <a:xfrm>
          <a:off x="0" y="2972637"/>
          <a:ext cx="85344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994A2-31D6-418F-8D21-B5E9CFA5A72A}">
      <dsp:nvSpPr>
        <dsp:cNvPr id="0" name=""/>
        <dsp:cNvSpPr/>
      </dsp:nvSpPr>
      <dsp:spPr>
        <a:xfrm>
          <a:off x="1742502" y="2592526"/>
          <a:ext cx="6624000" cy="1691995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/>
            </a:gs>
          </a:gsLst>
          <a:lin ang="5400000" scaled="1"/>
        </a:gradFill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Всем детям надо вежливыми быть «Пожалуйста</a:t>
          </a:r>
          <a:r>
            <a:rPr lang="ru-RU" sz="2800" kern="1200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», </a:t>
          </a:r>
          <a:r>
            <a:rPr lang="ru-RU" sz="2800" kern="1200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«Спасибо» говорить!</a:t>
          </a:r>
          <a:endParaRPr lang="ru-RU" sz="2800" kern="1200" dirty="0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1825098" y="2675122"/>
        <a:ext cx="6458808" cy="1526803"/>
      </dsp:txXfrm>
    </dsp:sp>
    <dsp:sp modelId="{E89DD1C2-1EDB-4159-AFF3-CF21519AA38D}">
      <dsp:nvSpPr>
        <dsp:cNvPr id="0" name=""/>
        <dsp:cNvSpPr/>
      </dsp:nvSpPr>
      <dsp:spPr>
        <a:xfrm>
          <a:off x="0" y="4753305"/>
          <a:ext cx="85344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D7910-2EA7-4275-8DDB-4678CF247967}">
      <dsp:nvSpPr>
        <dsp:cNvPr id="0" name=""/>
        <dsp:cNvSpPr/>
      </dsp:nvSpPr>
      <dsp:spPr>
        <a:xfrm>
          <a:off x="1749014" y="4751001"/>
          <a:ext cx="6624000" cy="1702831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100000">
              <a:schemeClr val="accent1"/>
            </a:gs>
          </a:gsLst>
          <a:lin ang="5400000" scaled="1"/>
        </a:gradFill>
        <a:ln w="571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Segoe UI Semibold" panose="020B0702040204020203" pitchFamily="34" charset="0"/>
              <a:ea typeface="Segoe UI Symbol" panose="020B0502040204020203" pitchFamily="34" charset="0"/>
              <a:cs typeface="Segoe UI Semibold" panose="020B0702040204020203" pitchFamily="34" charset="0"/>
            </a:rPr>
            <a:t>Нельзя говорить никому никогда обидные или плохие слова!</a:t>
          </a:r>
          <a:endParaRPr lang="ru-RU" sz="2800" kern="1200" dirty="0">
            <a:solidFill>
              <a:schemeClr val="tx1"/>
            </a:solidFill>
            <a:latin typeface="Segoe UI Semibold" panose="020B0702040204020203" pitchFamily="34" charset="0"/>
            <a:ea typeface="Segoe UI Symbol" panose="020B0502040204020203" pitchFamily="34" charset="0"/>
            <a:cs typeface="Segoe UI Semibold" panose="020B0702040204020203" pitchFamily="34" charset="0"/>
          </a:endParaRPr>
        </a:p>
      </dsp:txBody>
      <dsp:txXfrm>
        <a:off x="1832139" y="4834126"/>
        <a:ext cx="6457750" cy="1536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24504-DC6E-4D29-AB3B-09FD35570EFA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4274C-945C-4458-9804-00B8BEBAB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662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4274C-945C-4458-9804-00B8BEBABBA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87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4274C-945C-4458-9804-00B8BEBABBA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8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32C1-D80C-4570-B02B-C08545BDDCE3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4F5B-34BD-4A36-93B1-413FE418B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818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32C1-D80C-4570-B02B-C08545BDDCE3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4F5B-34BD-4A36-93B1-413FE418B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99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32C1-D80C-4570-B02B-C08545BDDCE3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4F5B-34BD-4A36-93B1-413FE418B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85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32C1-D80C-4570-B02B-C08545BDDCE3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4F5B-34BD-4A36-93B1-413FE418B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25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32C1-D80C-4570-B02B-C08545BDDCE3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4F5B-34BD-4A36-93B1-413FE418B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72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32C1-D80C-4570-B02B-C08545BDDCE3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4F5B-34BD-4A36-93B1-413FE418B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1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32C1-D80C-4570-B02B-C08545BDDCE3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4F5B-34BD-4A36-93B1-413FE418B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10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32C1-D80C-4570-B02B-C08545BDDCE3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4F5B-34BD-4A36-93B1-413FE418B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11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32C1-D80C-4570-B02B-C08545BDDCE3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4F5B-34BD-4A36-93B1-413FE418B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32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32C1-D80C-4570-B02B-C08545BDDCE3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4F5B-34BD-4A36-93B1-413FE418B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32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32C1-D80C-4570-B02B-C08545BDDCE3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4F5B-34BD-4A36-93B1-413FE418B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11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132C1-D80C-4570-B02B-C08545BDDCE3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84F5B-34BD-4A36-93B1-413FE418B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35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659" y="181069"/>
            <a:ext cx="9144000" cy="1432578"/>
          </a:xfr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Segoe Script" panose="030B0504020000000003" pitchFamily="66" charset="0"/>
              </a:rPr>
              <a:t>Этикет для детей</a:t>
            </a:r>
            <a:endParaRPr lang="ru-RU" dirty="0">
              <a:latin typeface="Segoe Script" panose="030B05040200000000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75012"/>
            <a:ext cx="1171238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1"/>
          </a:fgClr>
          <a:bgClr>
            <a:schemeClr val="accent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53" y="365124"/>
            <a:ext cx="5284694" cy="2068793"/>
          </a:xfr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К приему пищи все накрыто!</a:t>
            </a:r>
            <a:b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Приветлив будь и </a:t>
            </a:r>
            <a:r>
              <a:rPr lang="ru-RU" sz="28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вежлив </a:t>
            </a:r>
            <a: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будь!</a:t>
            </a:r>
            <a:b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Скажи: "Приятного аппетита!"</a:t>
            </a:r>
            <a:b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И про улыбку не забудь.</a:t>
            </a:r>
            <a:endParaRPr lang="ru-R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553" y="177974"/>
            <a:ext cx="6293224" cy="6478319"/>
          </a:xfr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Овальная выноска 7"/>
          <p:cNvSpPr/>
          <p:nvPr/>
        </p:nvSpPr>
        <p:spPr>
          <a:xfrm>
            <a:off x="9601200" y="177974"/>
            <a:ext cx="2393577" cy="1235074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Приятного аппетита!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941" y="2712986"/>
            <a:ext cx="5082988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За столом сиди ровней,</a:t>
            </a:r>
            <a:b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Не клади на стол локтей</a:t>
            </a:r>
            <a:b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И к тарелке с супом низко</a:t>
            </a:r>
            <a:b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Не склоняйся, словно киска!</a:t>
            </a:r>
            <a:endParaRPr lang="ru-R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941" y="4693022"/>
            <a:ext cx="5082988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Чтобы пища не застряла,</a:t>
            </a:r>
            <a:b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Ты глотай ее помалу.</a:t>
            </a:r>
            <a:b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У соседей на виду</a:t>
            </a:r>
            <a:b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Не выплевывай еду!</a:t>
            </a:r>
            <a:endParaRPr lang="ru-R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46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1"/>
          </a:fgClr>
          <a:bgClr>
            <a:schemeClr val="accent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3053" y="284443"/>
            <a:ext cx="7418294" cy="1325563"/>
          </a:xfr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2"/>
            </a:solidFill>
          </a:ln>
        </p:spPr>
        <p:txBody>
          <a:bodyPr/>
          <a:lstStyle/>
          <a:p>
            <a:pPr algn="ctr"/>
            <a:r>
              <a:rPr lang="ru-RU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Кушать надо аккуратно!</a:t>
            </a:r>
            <a:br>
              <a:rPr lang="ru-RU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Чтобы не остались </a:t>
            </a:r>
            <a:r>
              <a:rPr lang="ru-RU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пятна.</a:t>
            </a:r>
            <a:endParaRPr lang="ru-RU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8917" y="1825625"/>
            <a:ext cx="5181600" cy="1845422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ru-RU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Чтобы пища не застряла,</a:t>
            </a:r>
            <a:br>
              <a:rPr lang="ru-RU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Ты глотай ее помалу.</a:t>
            </a:r>
            <a:br>
              <a:rPr lang="ru-RU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У соседей на виду</a:t>
            </a:r>
            <a:br>
              <a:rPr lang="ru-RU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Не выплевывай еду!</a:t>
            </a:r>
            <a:endParaRPr lang="ru-RU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81482" y="1825625"/>
            <a:ext cx="5181600" cy="1845422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ru-RU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Дикарем не будь, дружище!</a:t>
            </a:r>
            <a:br>
              <a:rPr lang="ru-RU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Не хватай руками пищу!</a:t>
            </a:r>
            <a:br>
              <a:rPr lang="ru-RU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Брать с тарелки понемножку</a:t>
            </a:r>
            <a:br>
              <a:rPr lang="ru-RU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Можно вилкой или ложкой.</a:t>
            </a:r>
            <a:endParaRPr lang="ru-RU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812" y="4236114"/>
            <a:ext cx="5212975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Говорить с набитым ртом</a:t>
            </a:r>
            <a:b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Некрасиво. Ты потом</a:t>
            </a:r>
            <a:b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Скажешь важные слова.</a:t>
            </a:r>
            <a:b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Не </a:t>
            </a:r>
            <a:r>
              <a:rPr lang="ru-RU" sz="28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спеши</a:t>
            </a:r>
            <a: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! Прожуй сперва!</a:t>
            </a:r>
            <a:endParaRPr lang="ru-R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1482" y="4236114"/>
            <a:ext cx="518160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Не годится за куском</a:t>
            </a:r>
            <a:b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Через весь </a:t>
            </a:r>
            <a:r>
              <a:rPr lang="ru-RU" sz="28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тянуться </a:t>
            </a:r>
            <a: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стол!</a:t>
            </a:r>
            <a:b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У того, кто рядом тут,</a:t>
            </a:r>
            <a:b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Попроси - передадут</a:t>
            </a:r>
            <a:r>
              <a:rPr lang="ru-RU" sz="28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lang="ru-R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/>
          </a:fgClr>
          <a:bgClr>
            <a:schemeClr val="accent4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57" y="358588"/>
            <a:ext cx="9950824" cy="6366062"/>
          </a:xfrm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171700" y="164744"/>
            <a:ext cx="7772399" cy="769441"/>
          </a:xfrm>
          <a:prstGeom prst="rec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30B0504020000000003" pitchFamily="66" charset="0"/>
              </a:rPr>
              <a:t>Школьный этикет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03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5"/>
          </a:fgClr>
          <a:bgClr>
            <a:schemeClr val="accent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85" y="247650"/>
            <a:ext cx="5844989" cy="2300570"/>
          </a:xfrm>
          <a:gradFill>
            <a:gsLst>
              <a:gs pos="7500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  <a:ln w="5715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Для всех закон, а не желание –</a:t>
            </a:r>
            <a:br>
              <a:rPr lang="ru-RU" sz="31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3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Приходим в класс без опоздания!</a:t>
            </a:r>
            <a:br>
              <a:rPr lang="ru-RU" sz="31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3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Лишь только прозвенит звонок –</a:t>
            </a:r>
            <a:br>
              <a:rPr lang="ru-RU" sz="31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3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Начинается урок</a:t>
            </a:r>
            <a:r>
              <a:rPr lang="ru-RU" sz="31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485" y="3292381"/>
            <a:ext cx="5844989" cy="3260819"/>
          </a:xfrm>
          <a:gradFill>
            <a:gsLst>
              <a:gs pos="7500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  <a:ln w="57150">
            <a:solidFill>
              <a:srgbClr val="C00000"/>
            </a:solidFill>
          </a:ln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8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На уроках не </a:t>
            </a:r>
            <a:r>
              <a:rPr lang="ru-RU" sz="8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хихикай,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8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Стол </a:t>
            </a:r>
            <a:r>
              <a:rPr lang="ru-RU" sz="8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туда – сюда не двигай</a:t>
            </a:r>
            <a:r>
              <a:rPr lang="ru-RU" sz="8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!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8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Ответить хочешь – не шуми,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8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А только руку подними</a:t>
            </a:r>
            <a:r>
              <a:rPr lang="ru-RU" sz="8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lang="ru-RU" sz="8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8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Учитель спросит – надо встать,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8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Когда он сесть позволит – сядь.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140" y="247650"/>
            <a:ext cx="6051177" cy="630555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248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1"/>
          </a:fgClr>
          <a:bgClr>
            <a:schemeClr val="accent4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88" y="365125"/>
            <a:ext cx="4814047" cy="1571251"/>
          </a:xfrm>
          <a:ln w="5715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По школе ты ходи спокойно,</a:t>
            </a:r>
            <a:br>
              <a:rPr lang="ru-RU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По классу тоже не беги,</a:t>
            </a:r>
            <a:br>
              <a:rPr lang="ru-RU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Всегда веди себя достойно,</a:t>
            </a:r>
            <a:br>
              <a:rPr lang="ru-RU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Своё здоровье береги!</a:t>
            </a:r>
            <a:endParaRPr lang="ru-R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4636" y="2474259"/>
            <a:ext cx="6100482" cy="4240586"/>
          </a:xfrm>
          <a:ln w="5715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На уроке не надо </a:t>
            </a:r>
            <a:r>
              <a:rPr lang="ru-RU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шептаться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И </a:t>
            </a:r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тихонько жевать колбасу, </a:t>
            </a:r>
            <a:endParaRPr lang="ru-RU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На </a:t>
            </a:r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ворон за окном любоваться </a:t>
            </a:r>
            <a:endParaRPr lang="ru-RU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И </a:t>
            </a:r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сопя ковыряться в носу. </a:t>
            </a:r>
            <a:endParaRPr lang="ru-RU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На </a:t>
            </a:r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уроке желательно слушать: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Что </a:t>
            </a:r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учитель расскажет сейчас? </a:t>
            </a:r>
            <a:endParaRPr lang="ru-RU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И </a:t>
            </a:r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стараться учиться получше, </a:t>
            </a:r>
            <a:endParaRPr lang="ru-RU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Чтоб </a:t>
            </a:r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тобою гордился твой класс.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718" y="134471"/>
            <a:ext cx="4975411" cy="223541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50" y="2474259"/>
            <a:ext cx="5645481" cy="424058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6218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40000"/>
              <a:lumOff val="60000"/>
            </a:schemeClr>
          </a:fgClr>
          <a:bgClr>
            <a:schemeClr val="accent4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251" y="567289"/>
            <a:ext cx="11088220" cy="56323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-</a:t>
            </a:r>
            <a: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Ребята, основы этикета достаточно просты. Это культура речи, элементарная вежливость, опрятный внешний вид и умение управлять своими эмоциями. Уважение вызывает тот человек, </a:t>
            </a:r>
            <a:r>
              <a:rPr lang="ru-RU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который </a:t>
            </a:r>
            <a: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следует этикету, не забывает о том, что главным является не только то, что он делает, но и как он это делает, в какой форме. Один и тот же поступок в одном случае может быть уместным и красивым, а в другом — грубым и бестактным. Все зависит от того, насколько мы учитываем обстоятельства, настроение, особенности характера людей, с которыми мы общаемся. Вы живете среди людей, и каждый ваш поступок и желание отражаются в </a:t>
            </a:r>
            <a:r>
              <a:rPr lang="ru-RU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них</a:t>
            </a:r>
            <a:r>
              <a:rPr lang="ru-RU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. </a:t>
            </a:r>
            <a: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Знайте, что существует граница между тем, что хочется, и тем, что </a:t>
            </a:r>
            <a:r>
              <a:rPr lang="ru-RU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можно. </a:t>
            </a:r>
            <a: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</a:t>
            </a:r>
            <a:r>
              <a:rPr lang="ru-RU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роверяйте </a:t>
            </a:r>
            <a: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свои поступки сознанием: не причините ли вы зла, обиды, неприятности людям. Поступайте так, чтобы </a:t>
            </a:r>
            <a:r>
              <a:rPr lang="ru-RU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окружающим вас, было хорошо. Будьте добрыми и </a:t>
            </a:r>
            <a:r>
              <a:rPr lang="ru-RU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чуткими</a:t>
            </a:r>
            <a:r>
              <a:rPr lang="ru-RU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!</a:t>
            </a:r>
            <a:r>
              <a:rPr lang="ru-RU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Помогайте людям словом, делом и поступком. Ведь каждому приятно иметь дело с добрым, культурным, воспитанным, вежливым человеком. </a:t>
            </a:r>
          </a:p>
        </p:txBody>
      </p:sp>
    </p:spTree>
    <p:extLst>
      <p:ext uri="{BB962C8B-B14F-4D97-AF65-F5344CB8AC3E}">
        <p14:creationId xmlns:p14="http://schemas.microsoft.com/office/powerpoint/2010/main" val="1355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0"/>
            <a:ext cx="6306671" cy="6858000"/>
          </a:xfrm>
          <a:pattFill prst="pct5">
            <a:fgClr>
              <a:schemeClr val="accent1"/>
            </a:fgClr>
            <a:bgClr>
              <a:schemeClr val="accent4">
                <a:lumMod val="60000"/>
                <a:lumOff val="40000"/>
              </a:schemeClr>
            </a:bgClr>
          </a:pattFill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Что такое этикет – </a:t>
            </a:r>
            <a:br>
              <a:rPr lang="ru-RU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Знать должны мы с детских лет. </a:t>
            </a:r>
            <a:br>
              <a:rPr lang="ru-RU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Это – нормы поведения: </a:t>
            </a:r>
            <a:br>
              <a:rPr lang="ru-RU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Как ходить на День рождения? </a:t>
            </a:r>
            <a:br>
              <a:rPr lang="ru-RU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Как знакомиться? </a:t>
            </a:r>
            <a:br>
              <a:rPr lang="ru-RU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Как есть? </a:t>
            </a:r>
            <a:br>
              <a:rPr lang="ru-RU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Как звонить? </a:t>
            </a:r>
            <a:br>
              <a:rPr lang="ru-RU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Как встать?</a:t>
            </a:r>
            <a:br>
              <a:rPr lang="ru-RU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Как сесть?</a:t>
            </a:r>
            <a:br>
              <a:rPr lang="ru-RU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Как здороваться со взрослым?</a:t>
            </a:r>
            <a:br>
              <a:rPr lang="ru-RU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Много разных есть вопросов.</a:t>
            </a:r>
            <a:br>
              <a:rPr lang="ru-RU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И на них даёт ответ </a:t>
            </a:r>
            <a:br>
              <a:rPr lang="ru-RU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Этот самый этикет. (А. Усачёв) </a:t>
            </a:r>
            <a:endParaRPr lang="ru-RU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70" y="0"/>
            <a:ext cx="5885329" cy="68580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63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4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21285"/>
            <a:ext cx="10515600" cy="1204595"/>
          </a:xfr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 w="76200"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Segoe Script" panose="030B0504020000000003" pitchFamily="66" charset="0"/>
                <a:cs typeface="Times New Roman" panose="02020603050405020304" pitchFamily="18" charset="0"/>
              </a:rPr>
              <a:t>Что же это такое этикет?</a:t>
            </a:r>
            <a:endParaRPr lang="ru-RU" dirty="0">
              <a:latin typeface="Segoe Script" panose="030B0504020000000003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8120" y="1447800"/>
            <a:ext cx="5821680" cy="5074919"/>
          </a:xfrm>
          <a:ln w="5715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57200" lvl="1" indent="0" algn="ctr">
              <a:buNone/>
            </a:pPr>
            <a:endParaRPr lang="ru-RU" dirty="0" smtClean="0">
              <a:latin typeface="Arial Narrow" panose="020B0606020202030204" pitchFamily="34" charset="0"/>
            </a:endParaRPr>
          </a:p>
          <a:p>
            <a:pPr marL="457200" lvl="1" indent="0" algn="ctr">
              <a:buNone/>
            </a:pPr>
            <a:r>
              <a:rPr lang="ru-RU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Этикет </a:t>
            </a:r>
            <a:r>
              <a:rPr lang="ru-RU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- это установленные правила и нормы поведения в обществе. Слово «этикет» пришло к нам из Франции и произошло оно от названия карточек, «этикеток», которые раздавали всем гостям во время изысканных приемов у короля Людовика XIV. На этих карточках были написаны правила </a:t>
            </a:r>
            <a:r>
              <a:rPr lang="ru-RU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поведения</a:t>
            </a:r>
            <a:r>
              <a:rPr lang="ru-RU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  <a:r>
              <a:rPr lang="ru-RU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как правильно говорить, одеваться, вести себя дома, </a:t>
            </a:r>
            <a:r>
              <a:rPr lang="ru-RU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в обществе и в экстремальных ситуациях. Если человек не знает, как вести себя в обществе, он смущается, начинает нервничать, чувствует себя неуверенно. Именно поэтому осваивать основы этикета лучше с детства. </a:t>
            </a:r>
            <a:endParaRPr lang="ru-RU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7801"/>
            <a:ext cx="5943600" cy="5074918"/>
          </a:xfrm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9608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1"/>
          </a:fgClr>
          <a:bgClr>
            <a:schemeClr val="accent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22591148"/>
              </p:ext>
            </p:extLst>
          </p:nvPr>
        </p:nvGraphicFramePr>
        <p:xfrm>
          <a:off x="3657600" y="0"/>
          <a:ext cx="85344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5086350" cy="657225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627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1"/>
          </a:fgClr>
          <a:bgClr>
            <a:schemeClr val="accent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2" b="8222"/>
          <a:stretch>
            <a:fillRect/>
          </a:stretch>
        </p:blipFill>
        <p:spPr>
          <a:xfrm>
            <a:off x="5297487" y="484094"/>
            <a:ext cx="6540119" cy="5795681"/>
          </a:xfr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Заголовок 1"/>
          <p:cNvSpPr>
            <a:spLocks noGrp="1"/>
          </p:cNvSpPr>
          <p:nvPr>
            <p:ph type="body" sz="half" idx="2"/>
          </p:nvPr>
        </p:nvSpPr>
        <p:spPr>
          <a:xfrm>
            <a:off x="336176" y="484095"/>
            <a:ext cx="4435850" cy="290456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0070C0"/>
            </a:solidFill>
          </a:ln>
        </p:spPr>
        <p:txBody>
          <a:bodyPr anchor="t">
            <a:normAutofit fontScale="97500"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Не дразнись, не будь задирой никогда!</a:t>
            </a:r>
            <a:b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Всех ребят зови по имени всегда!</a:t>
            </a:r>
            <a:endParaRPr lang="ru-R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285" y="4463893"/>
            <a:ext cx="4383741" cy="1815882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Запомни правило простое:</a:t>
            </a:r>
          </a:p>
          <a:p>
            <a:pPr algn="ctr"/>
            <a:r>
              <a:rPr lang="ru-RU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Без спроса не бери чужое!</a:t>
            </a:r>
            <a:endParaRPr lang="ru-R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98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4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435" y="107576"/>
            <a:ext cx="11093824" cy="1398495"/>
          </a:xfr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4400" dirty="0">
                <a:latin typeface="Segoe Script" panose="030B0504020000000003" pitchFamily="66" charset="0"/>
              </a:rPr>
              <a:t>Как себя вести в общественном транспорте?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3" b="8863"/>
          <a:stretch>
            <a:fillRect/>
          </a:stretch>
        </p:blipFill>
        <p:spPr>
          <a:xfrm>
            <a:off x="5183188" y="1706189"/>
            <a:ext cx="6742112" cy="4961311"/>
          </a:xfrm>
          <a:ln w="57150">
            <a:solidFill>
              <a:srgbClr val="C0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7918" y="3475966"/>
            <a:ext cx="4719917" cy="3191534"/>
          </a:xfr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Уступай </a:t>
            </a:r>
            <a:r>
              <a:rPr lang="ru-RU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старушкам место, Если стало очень тесно. Не кричи, что сесть мечтаешь </a:t>
            </a:r>
            <a:r>
              <a:rPr lang="ru-RU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–</a:t>
            </a:r>
          </a:p>
          <a:p>
            <a:pPr>
              <a:lnSpc>
                <a:spcPct val="100000"/>
              </a:lnSpc>
            </a:pPr>
            <a:r>
              <a:rPr lang="ru-RU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Постоишь </a:t>
            </a:r>
            <a:r>
              <a:rPr lang="ru-RU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и не растаешь. Стой спокойно и держись, Не рыдай и не вертись.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1" y="1611290"/>
            <a:ext cx="3657600" cy="1759456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В транспорте общественном</a:t>
            </a:r>
          </a:p>
          <a:p>
            <a:pPr algn="ctr">
              <a:lnSpc>
                <a:spcPts val="2600"/>
              </a:lnSpc>
            </a:pPr>
            <a:r>
              <a:rPr lang="ru-RU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Будь спокоен, тих.</a:t>
            </a:r>
          </a:p>
          <a:p>
            <a:pPr algn="ctr">
              <a:lnSpc>
                <a:spcPts val="2600"/>
              </a:lnSpc>
            </a:pPr>
            <a:r>
              <a:rPr lang="ru-RU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Вежливо веди себя-</a:t>
            </a:r>
          </a:p>
          <a:p>
            <a:pPr algn="ctr">
              <a:lnSpc>
                <a:spcPts val="2600"/>
              </a:lnSpc>
            </a:pPr>
            <a:r>
              <a:rPr lang="ru-RU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Уважай других</a:t>
            </a:r>
            <a:endParaRPr lang="ru-R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6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1"/>
          </a:fgClr>
          <a:bgClr>
            <a:schemeClr val="accent4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3728" y="146652"/>
            <a:ext cx="4657165" cy="1460593"/>
          </a:xfr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Для аварии мгновенья</a:t>
            </a:r>
            <a:b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Хватит. Помните, друзья,</a:t>
            </a:r>
            <a:b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Отвлекать от управленья</a:t>
            </a:r>
            <a:b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Вам водителя нельзя.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6870" y="146652"/>
            <a:ext cx="5181600" cy="2596548"/>
          </a:xfr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Пассажирам помнить надо,</a:t>
            </a:r>
            <a:b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Ездить всем нельзя бесплатно.</a:t>
            </a:r>
            <a:b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Те, кто старше семи лет,</a:t>
            </a:r>
            <a:b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Покупать должны билет.</a:t>
            </a:r>
            <a:b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Безбилетника с позором</a:t>
            </a:r>
            <a:b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Оштрафуют контролеры.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6871" y="5107815"/>
            <a:ext cx="5181600" cy="1656055"/>
          </a:xfr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Позволяет</a:t>
            </a:r>
            <a: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нам билет</a:t>
            </a:r>
            <a:b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Сесть, а нашей сумке – нет.</a:t>
            </a:r>
            <a:b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На сидения, друзья,</a:t>
            </a:r>
            <a:b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Ставить свой багаж нельзя!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6871" y="3140678"/>
            <a:ext cx="5181600" cy="1569660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 транспорт сел, про поведенье</a:t>
            </a:r>
            <a:br>
              <a:rPr lang="ru-RU" sz="2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Вспомни правило одно,</a:t>
            </a:r>
            <a:br>
              <a:rPr lang="ru-RU" sz="2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Что с ногами на сиденье</a:t>
            </a:r>
            <a:br>
              <a:rPr lang="ru-RU" sz="2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Залезать запрещено!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34" y="1899658"/>
            <a:ext cx="5760154" cy="4528036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331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1"/>
          </a:fgClr>
          <a:bgClr>
            <a:schemeClr val="accent4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2" r="23472"/>
          <a:stretch>
            <a:fillRect/>
          </a:stretch>
        </p:blipFill>
        <p:spPr>
          <a:xfrm>
            <a:off x="6334125" y="469900"/>
            <a:ext cx="5343525" cy="6016625"/>
          </a:xfrm>
          <a:ln w="57150">
            <a:solidFill>
              <a:srgbClr val="0070C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2729" y="363072"/>
            <a:ext cx="5284695" cy="3455894"/>
          </a:xfr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Пассажирам не годится</a:t>
            </a:r>
            <a:br>
              <a:rPr lang="ru-RU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В транспорт грязными садиться,</a:t>
            </a:r>
            <a:br>
              <a:rPr lang="ru-RU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Да и тем, кто ест мороженое,</a:t>
            </a:r>
            <a:br>
              <a:rPr lang="ru-RU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Заходить с ним не положено,</a:t>
            </a:r>
            <a:br>
              <a:rPr lang="ru-RU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Ведь людей, стоящих рядом,</a:t>
            </a:r>
            <a:br>
              <a:rPr lang="ru-RU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Пачкать в транспорте не надо.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729" y="4240125"/>
            <a:ext cx="5284695" cy="2246769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Чтобы транспорт не задерживать</a:t>
            </a:r>
            <a:br>
              <a:rPr lang="ru-RU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И не создавать толкания,</a:t>
            </a:r>
            <a:br>
              <a:rPr lang="ru-RU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Будет правильно и вежливо</a:t>
            </a:r>
            <a:br>
              <a:rPr lang="ru-RU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К выходу пройти заранее.</a:t>
            </a:r>
          </a:p>
        </p:txBody>
      </p:sp>
    </p:spTree>
    <p:extLst>
      <p:ext uri="{BB962C8B-B14F-4D97-AF65-F5344CB8AC3E}">
        <p14:creationId xmlns:p14="http://schemas.microsoft.com/office/powerpoint/2010/main" val="262389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4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6936" y="251013"/>
            <a:ext cx="9124950" cy="769441"/>
          </a:xfrm>
          <a:prstGeom prst="rec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4400" dirty="0" smtClean="0">
                <a:latin typeface="Segoe Script" panose="030B0504020000000003" pitchFamily="66" charset="0"/>
                <a:cs typeface="Segoe UI Semibold" panose="020B0702040204020203" pitchFamily="34" charset="0"/>
              </a:rPr>
              <a:t>Как вести себя за столом?</a:t>
            </a:r>
            <a:endParaRPr lang="ru-RU" sz="4400" dirty="0">
              <a:latin typeface="Segoe Script" panose="030B0504020000000003" pitchFamily="66" charset="0"/>
              <a:cs typeface="Segoe UI Semibold" panose="020B07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90" y="1147477"/>
            <a:ext cx="8171042" cy="5522263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6309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718</TotalTime>
  <Words>577</Words>
  <Application>Microsoft Office PowerPoint</Application>
  <PresentationFormat>Широкоэкранный</PresentationFormat>
  <Paragraphs>54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Segoe Script</vt:lpstr>
      <vt:lpstr>Segoe UI Semibold</vt:lpstr>
      <vt:lpstr>Segoe UI Symbol</vt:lpstr>
      <vt:lpstr>Times New Roman</vt:lpstr>
      <vt:lpstr>Тема Office</vt:lpstr>
      <vt:lpstr>Этикет для детей</vt:lpstr>
      <vt:lpstr>Что такое этикет –  Знать должны мы с детских лет.  Это – нормы поведения:  Как ходить на День рождения?  Как знакомиться?  Как есть?  Как звонить?  Как встать?  Как сесть?  Как здороваться со взрослым?  Много разных есть вопросов.  И на них даёт ответ  Этот самый этикет. (А. Усачёв) </vt:lpstr>
      <vt:lpstr>Что же это такое этикет?</vt:lpstr>
      <vt:lpstr>Презентация PowerPoint</vt:lpstr>
      <vt:lpstr>Презентация PowerPoint</vt:lpstr>
      <vt:lpstr>Как себя вести в общественном транспорте?</vt:lpstr>
      <vt:lpstr>Для аварии мгновенья Хватит. Помните, друзья, Отвлекать от управленья Вам водителя нельзя.</vt:lpstr>
      <vt:lpstr>Презентация PowerPoint</vt:lpstr>
      <vt:lpstr>Презентация PowerPoint</vt:lpstr>
      <vt:lpstr>К приему пищи все накрыто! Приветлив будь и вежлив будь! Скажи: "Приятного аппетита!" И про улыбку не забудь.</vt:lpstr>
      <vt:lpstr>Кушать надо аккуратно! Чтобы не остались пятна.</vt:lpstr>
      <vt:lpstr>Презентация PowerPoint</vt:lpstr>
      <vt:lpstr>Для всех закон, а не желание – Приходим в класс без опоздания! Лишь только прозвенит звонок – Начинается урок!</vt:lpstr>
      <vt:lpstr>По школе ты ходи спокойно, По классу тоже не беги, Всегда веди себя достойно, Своё здоровье береги!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этикет –  Знать должны мы с детских лет.  Это – нормы поведения:  Как ходить на День рождения?  Как знакомиться?  Как есть?  Как звонить?  Как встать?  Как сесть?  Как здороваться со взрослым?  Много разных есть вопросов.  И на них даёт ответ  Этот самый этикет. (А. Усачёв) </dc:title>
  <dc:creator>Полина</dc:creator>
  <cp:lastModifiedBy>Полина</cp:lastModifiedBy>
  <cp:revision>56</cp:revision>
  <dcterms:created xsi:type="dcterms:W3CDTF">2020-06-09T12:48:51Z</dcterms:created>
  <dcterms:modified xsi:type="dcterms:W3CDTF">2020-08-13T20:10:55Z</dcterms:modified>
</cp:coreProperties>
</file>