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7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03.05.2021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06690"/>
          </a:xfrm>
        </p:spPr>
        <p:txBody>
          <a:bodyPr>
            <a:normAutofit/>
          </a:bodyPr>
          <a:lstStyle/>
          <a:p>
            <a:r>
              <a:rPr lang="ru-RU" sz="9600" b="1" dirty="0" smtClean="0">
                <a:solidFill>
                  <a:srgbClr val="0070C0"/>
                </a:solidFill>
              </a:rPr>
              <a:t>Детский травматизм</a:t>
            </a:r>
            <a:endParaRPr lang="ru-RU" sz="9600" b="1" dirty="0">
              <a:solidFill>
                <a:srgbClr val="0070C0"/>
              </a:solidFill>
            </a:endParaRPr>
          </a:p>
        </p:txBody>
      </p:sp>
    </p:spTree>
    <p:extLst>
      <p:ext uri="{BB962C8B-B14F-4D97-AF65-F5344CB8AC3E}">
        <p14:creationId xmlns:p14="http://schemas.microsoft.com/office/powerpoint/2010/main" xmlns="" val="2440278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16632"/>
            <a:ext cx="4067944" cy="2160240"/>
          </a:xfrm>
        </p:spPr>
        <p:txBody>
          <a:bodyPr>
            <a:noAutofit/>
          </a:bodyPr>
          <a:lstStyle/>
          <a:p>
            <a:r>
              <a:rPr lang="ru-RU" sz="3200" b="1" u="sng" dirty="0">
                <a:solidFill>
                  <a:srgbClr val="0070C0"/>
                </a:solidFill>
                <a:latin typeface="Times New Roman"/>
                <a:ea typeface="Calibri"/>
              </a:rPr>
              <a:t>Наиболее часто встречающийся травматизм у детей – бытовой. </a:t>
            </a:r>
            <a:endParaRPr lang="ru-RU" sz="3200"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23928" y="188640"/>
            <a:ext cx="5081273" cy="35632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descr="C:\Users\ПК\Desktop\МОЯ ПАПОЧКА\travm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2708920"/>
            <a:ext cx="2921075" cy="3793604"/>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3568452"/>
            <a:ext cx="2450713" cy="3289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2872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ПК\Desktop\МОЯ ПАПОЧКА\travm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5" y="116632"/>
            <a:ext cx="5040560" cy="3752816"/>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ПК\Desktop\МОЯ ПАПОЧКА\travm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9912" y="3356991"/>
            <a:ext cx="5220072" cy="34533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5457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solidFill>
                  <a:srgbClr val="0070C0"/>
                </a:solidFill>
              </a:rPr>
              <a:t>Предупреждение травматизма.</a:t>
            </a:r>
            <a:endParaRPr lang="ru-RU" dirty="0">
              <a:solidFill>
                <a:srgbClr val="0070C0"/>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06861" y="2060848"/>
            <a:ext cx="2947510" cy="2358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79512" y="1340768"/>
            <a:ext cx="6336704" cy="5047536"/>
          </a:xfrm>
          <a:prstGeom prst="rect">
            <a:avLst/>
          </a:prstGeom>
        </p:spPr>
        <p:txBody>
          <a:bodyPr wrap="square">
            <a:spAutoFit/>
          </a:bodyPr>
          <a:lstStyle/>
          <a:p>
            <a:pPr>
              <a:spcAft>
                <a:spcPts val="0"/>
              </a:spcAft>
            </a:pPr>
            <a:r>
              <a:rPr lang="ru-RU" sz="1600" b="1" dirty="0" smtClean="0">
                <a:latin typeface="Times New Roman"/>
                <a:ea typeface="Calibri"/>
                <a:cs typeface="Times New Roman"/>
              </a:rPr>
              <a:t>1. </a:t>
            </a:r>
            <a:r>
              <a:rPr lang="ru-RU" sz="1600" dirty="0" smtClean="0">
                <a:latin typeface="Times New Roman"/>
                <a:ea typeface="Calibri"/>
                <a:cs typeface="Times New Roman"/>
              </a:rPr>
              <a:t>Для </a:t>
            </a:r>
            <a:r>
              <a:rPr lang="ru-RU" sz="1600" b="1" u="sng" dirty="0">
                <a:latin typeface="Times New Roman"/>
                <a:ea typeface="Calibri"/>
                <a:cs typeface="Times New Roman"/>
              </a:rPr>
              <a:t>предупреждения травм при занятиях физкультурой и </a:t>
            </a:r>
            <a:r>
              <a:rPr lang="ru-RU" b="1" u="sng" dirty="0">
                <a:latin typeface="Times New Roman" panose="02020603050405020304" pitchFamily="18" charset="0"/>
                <a:ea typeface="Calibri"/>
                <a:cs typeface="Times New Roman" panose="02020603050405020304" pitchFamily="18" charset="0"/>
              </a:rPr>
              <a:t>спортом</a:t>
            </a:r>
            <a:r>
              <a:rPr lang="ru-RU" dirty="0">
                <a:latin typeface="Times New Roman" panose="02020603050405020304" pitchFamily="18" charset="0"/>
                <a:ea typeface="Calibri"/>
                <a:cs typeface="Times New Roman" panose="02020603050405020304" pitchFamily="18" charset="0"/>
              </a:rPr>
              <a:t>, а также при проведении различного рода спортивных мероприятий необходимо помнить и выполнять следующие мероприятия:</a:t>
            </a:r>
          </a:p>
          <a:p>
            <a:pPr marL="342900" lvl="0" indent="-342900">
              <a:spcAft>
                <a:spcPts val="0"/>
              </a:spcAft>
              <a:buFont typeface="+mj-lt"/>
              <a:buAutoNum type="arabicPeriod"/>
            </a:pPr>
            <a:r>
              <a:rPr lang="ru-RU" dirty="0">
                <a:latin typeface="Times New Roman" panose="02020603050405020304" pitchFamily="18" charset="0"/>
                <a:ea typeface="Calibri"/>
                <a:cs typeface="Times New Roman" panose="02020603050405020304" pitchFamily="18" charset="0"/>
              </a:rPr>
              <a:t>Запрещается проведение занятий, тренировок в отсутствии инструктора, тренера, преподавателя.</a:t>
            </a:r>
          </a:p>
          <a:p>
            <a:pPr marL="342900" lvl="0" indent="-342900">
              <a:spcAft>
                <a:spcPts val="0"/>
              </a:spcAft>
              <a:buFont typeface="+mj-lt"/>
              <a:buAutoNum type="arabicPeriod"/>
            </a:pPr>
            <a:r>
              <a:rPr lang="ru-RU" dirty="0">
                <a:latin typeface="Times New Roman" panose="02020603050405020304" pitchFamily="18" charset="0"/>
                <a:ea typeface="Calibri"/>
                <a:cs typeface="Times New Roman" panose="02020603050405020304" pitchFamily="18" charset="0"/>
              </a:rPr>
              <a:t>Занимающиеся должны быть распределены на группы по возрасту, состоянию здоровья, физической подготовленности.</a:t>
            </a:r>
          </a:p>
          <a:p>
            <a:pPr marL="342900" lvl="0" indent="-342900">
              <a:spcAft>
                <a:spcPts val="0"/>
              </a:spcAft>
              <a:buFont typeface="+mj-lt"/>
              <a:buAutoNum type="arabicPeriod"/>
            </a:pPr>
            <a:r>
              <a:rPr lang="ru-RU" dirty="0">
                <a:latin typeface="Times New Roman" panose="02020603050405020304" pitchFamily="18" charset="0"/>
                <a:ea typeface="Calibri"/>
                <a:cs typeface="Times New Roman" panose="02020603050405020304" pitchFamily="18" charset="0"/>
              </a:rPr>
              <a:t>Не допускать к занятиям и соревнованиям лиц, не прошедших врачебного обследования.</a:t>
            </a:r>
          </a:p>
          <a:p>
            <a:pPr marL="342900" lvl="0" indent="-342900">
              <a:spcAft>
                <a:spcPts val="0"/>
              </a:spcAft>
              <a:buFont typeface="+mj-lt"/>
              <a:buAutoNum type="arabicPeriod"/>
            </a:pPr>
            <a:r>
              <a:rPr lang="ru-RU" dirty="0">
                <a:latin typeface="Times New Roman" panose="02020603050405020304" pitchFamily="18" charset="0"/>
                <a:ea typeface="Calibri"/>
                <a:cs typeface="Times New Roman" panose="02020603050405020304" pitchFamily="18" charset="0"/>
              </a:rPr>
              <a:t>Строго соблюдать основные требования методики обучения физическим упражнениям:</a:t>
            </a:r>
          </a:p>
          <a:p>
            <a:pPr>
              <a:spcAft>
                <a:spcPts val="0"/>
              </a:spcAft>
            </a:pPr>
            <a:r>
              <a:rPr lang="ru-RU" dirty="0">
                <a:latin typeface="Times New Roman" panose="02020603050405020304" pitchFamily="18" charset="0"/>
                <a:ea typeface="Calibri"/>
                <a:cs typeface="Times New Roman" panose="02020603050405020304" pitchFamily="18" charset="0"/>
              </a:rPr>
              <a:t>а) последовательность в овладении двигательными навыками;</a:t>
            </a:r>
          </a:p>
          <a:p>
            <a:pPr>
              <a:spcAft>
                <a:spcPts val="0"/>
              </a:spcAft>
            </a:pPr>
            <a:r>
              <a:rPr lang="ru-RU" dirty="0">
                <a:latin typeface="Times New Roman" panose="02020603050405020304" pitchFamily="18" charset="0"/>
                <a:ea typeface="Calibri"/>
                <a:cs typeface="Times New Roman" panose="02020603050405020304" pitchFamily="18" charset="0"/>
              </a:rPr>
              <a:t>б) постепенность в увеличении нагрузки;</a:t>
            </a:r>
          </a:p>
          <a:p>
            <a:pPr>
              <a:spcAft>
                <a:spcPts val="0"/>
              </a:spcAft>
            </a:pPr>
            <a:r>
              <a:rPr lang="ru-RU" dirty="0">
                <a:latin typeface="Times New Roman" panose="02020603050405020304" pitchFamily="18" charset="0"/>
                <a:ea typeface="Calibri"/>
                <a:cs typeface="Times New Roman" panose="02020603050405020304" pitchFamily="18" charset="0"/>
              </a:rPr>
              <a:t>в) правильный показ упражнений и тщательный инструктаж занимающегося;</a:t>
            </a:r>
          </a:p>
          <a:p>
            <a:pPr>
              <a:spcAft>
                <a:spcPts val="0"/>
              </a:spcAft>
            </a:pPr>
            <a:r>
              <a:rPr lang="ru-RU" dirty="0">
                <a:latin typeface="Times New Roman" panose="02020603050405020304" pitchFamily="18" charset="0"/>
                <a:ea typeface="Calibri"/>
                <a:cs typeface="Times New Roman" panose="02020603050405020304" pitchFamily="18" charset="0"/>
              </a:rPr>
              <a:t>г) тщательный контроль за выполнением упражнений.</a:t>
            </a:r>
          </a:p>
        </p:txBody>
      </p:sp>
    </p:spTree>
    <p:extLst>
      <p:ext uri="{BB962C8B-B14F-4D97-AF65-F5344CB8AC3E}">
        <p14:creationId xmlns:p14="http://schemas.microsoft.com/office/powerpoint/2010/main" xmlns="" val="1431439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0"/>
            <a:ext cx="5616624" cy="6106690"/>
          </a:xfrm>
        </p:spPr>
        <p:txBody>
          <a:bodyPr>
            <a:noAutofit/>
          </a:bodyPr>
          <a:lstStyle/>
          <a:p>
            <a:pPr algn="just">
              <a:spcAft>
                <a:spcPts val="0"/>
              </a:spcAft>
            </a:pPr>
            <a:r>
              <a:rPr lang="ru-RU" sz="1800" b="1" dirty="0" smtClean="0">
                <a:latin typeface="Times New Roman"/>
                <a:ea typeface="Calibri"/>
                <a:cs typeface="Times New Roman"/>
              </a:rPr>
              <a:t>               2. Профилактика </a:t>
            </a:r>
            <a:r>
              <a:rPr lang="ru-RU" sz="1800" b="1" dirty="0">
                <a:latin typeface="Times New Roman"/>
                <a:ea typeface="Calibri"/>
                <a:cs typeface="Times New Roman"/>
              </a:rPr>
              <a:t>уличного  травматизма при пешеходном движении предусматривает:</a:t>
            </a:r>
            <a:r>
              <a:rPr lang="ru-RU" sz="1800" b="1" dirty="0">
                <a:ea typeface="Calibri"/>
                <a:cs typeface="Times New Roman"/>
              </a:rPr>
              <a:t/>
            </a:r>
            <a:br>
              <a:rPr lang="ru-RU" sz="1800" b="1" dirty="0">
                <a:ea typeface="Calibri"/>
                <a:cs typeface="Times New Roman"/>
              </a:rPr>
            </a:br>
            <a:r>
              <a:rPr lang="ru-RU" sz="1800" dirty="0">
                <a:latin typeface="Times New Roman"/>
                <a:ea typeface="Calibri"/>
                <a:cs typeface="Times New Roman"/>
              </a:rPr>
              <a:t> 1) рациональное планирование и благоустройство улиц и мостовых, надлежащий уход за ними (применение песка во время гололеда, заделка рытвин), освещение улиц и площадей, ограждение строящихся и ремонтируемых зданий;</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2) рациональную организацию и регулирование уличного движения, строгий контроль за соблюдением правил уличного движения;</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3) обеспечение хорошего технического состояния уличного транспорта, его безопасность (исправность автоматических дверей в автобусах и трамваях);</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4) надзор за детьми и их досугом;</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5) широкую воспитательную и разъяснительную работу с населением (печать, радио, телевидение, кино, лекции, доклады). Одной из важных мер по профилактике уличного травматизма является борьба с бытовым пьянством, поскольку уличные травмы часто получают лица в состоянии алкогольного опьянения.</a:t>
            </a:r>
            <a:r>
              <a:rPr lang="ru-RU" sz="1800" dirty="0">
                <a:ea typeface="Calibri"/>
                <a:cs typeface="Times New Roman"/>
              </a:rPr>
              <a:t/>
            </a:r>
            <a:br>
              <a:rPr lang="ru-RU" sz="1800" dirty="0">
                <a:ea typeface="Calibri"/>
                <a:cs typeface="Times New Roman"/>
              </a:rPr>
            </a:br>
            <a:endParaRPr lang="ru-RU" sz="1800" b="1"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1772816"/>
            <a:ext cx="2880320" cy="3168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7193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7927" y="332656"/>
            <a:ext cx="5400600" cy="6696744"/>
          </a:xfrm>
        </p:spPr>
        <p:txBody>
          <a:bodyPr>
            <a:normAutofit fontScale="90000"/>
          </a:bodyPr>
          <a:lstStyle/>
          <a:p>
            <a:pPr>
              <a:spcAft>
                <a:spcPts val="0"/>
              </a:spcAft>
            </a:pPr>
            <a:r>
              <a:rPr lang="ru-RU" sz="2000" b="1" dirty="0" smtClean="0">
                <a:latin typeface="Times New Roman" panose="02020603050405020304" pitchFamily="18" charset="0"/>
                <a:cs typeface="Times New Roman" panose="02020603050405020304" pitchFamily="18" charset="0"/>
              </a:rPr>
              <a:t>3. Для </a:t>
            </a:r>
            <a:r>
              <a:rPr lang="ru-RU" sz="2000" b="1" dirty="0">
                <a:latin typeface="Times New Roman" panose="02020603050405020304" pitchFamily="18" charset="0"/>
                <a:cs typeface="Times New Roman" panose="02020603050405020304" pitchFamily="18" charset="0"/>
              </a:rPr>
              <a:t>профилактики бытового травматизма  следует:</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1) обеспечить правильный уход за грудными детьми и детьми </a:t>
            </a:r>
            <a:r>
              <a:rPr lang="ru-RU" sz="2000" dirty="0" err="1">
                <a:latin typeface="Times New Roman" panose="02020603050405020304" pitchFamily="18" charset="0"/>
                <a:cs typeface="Times New Roman" panose="02020603050405020304" pitchFamily="18" charset="0"/>
              </a:rPr>
              <a:t>преддошкольного</a:t>
            </a:r>
            <a:r>
              <a:rPr lang="ru-RU" sz="2000" dirty="0">
                <a:latin typeface="Times New Roman" panose="02020603050405020304" pitchFamily="18" charset="0"/>
                <a:cs typeface="Times New Roman" panose="02020603050405020304" pitchFamily="18" charset="0"/>
              </a:rPr>
              <a:t> возраста исключить возможность ожогов, не разрешать детям самостоятельно включать электроприборы, содержать электропроводку в надлежащем состоянии);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2) усилить надзор за школьниками в часы их досуга (оборудование мест для игр – детских комнат, игровых площадок, парков).</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3) устранить технические погрешности в домовом хозяйстве;</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4) прививать детям правильные трудовые навыки;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5) целенаправленно обучать их правилам поведения в местах общего пользования</a:t>
            </a:r>
            <a:r>
              <a:rPr lang="ru-RU" sz="2000" dirty="0" smtClean="0">
                <a:latin typeface="Times New Roman" panose="02020603050405020304" pitchFamily="18" charset="0"/>
                <a:cs typeface="Times New Roman" panose="02020603050405020304" pitchFamily="18" charset="0"/>
              </a:rPr>
              <a:t>.</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4. </a:t>
            </a:r>
            <a:r>
              <a:rPr lang="ru-RU" sz="2000" b="1" i="1" dirty="0" smtClean="0">
                <a:latin typeface="Times New Roman" panose="02020603050405020304" pitchFamily="18" charset="0"/>
                <a:ea typeface="Calibri"/>
                <a:cs typeface="Times New Roman" panose="02020603050405020304" pitchFamily="18" charset="0"/>
              </a:rPr>
              <a:t>Лучшая </a:t>
            </a:r>
            <a:r>
              <a:rPr lang="ru-RU" sz="2000" b="1" i="1" dirty="0">
                <a:latin typeface="Times New Roman" panose="02020603050405020304" pitchFamily="18" charset="0"/>
                <a:ea typeface="Calibri"/>
                <a:cs typeface="Times New Roman" panose="02020603050405020304" pitchFamily="18" charset="0"/>
              </a:rPr>
              <a:t>профилактика водного травматизма</a:t>
            </a:r>
            <a:r>
              <a:rPr lang="ru-RU" sz="2000" b="1" dirty="0">
                <a:latin typeface="Times New Roman" panose="02020603050405020304" pitchFamily="18" charset="0"/>
                <a:ea typeface="Calibri"/>
                <a:cs typeface="Times New Roman" panose="02020603050405020304" pitchFamily="18" charset="0"/>
              </a:rPr>
              <a:t> </a:t>
            </a:r>
            <a:r>
              <a:rPr lang="ru-RU" sz="2000" dirty="0">
                <a:latin typeface="Times New Roman" panose="02020603050405020304" pitchFamily="18" charset="0"/>
                <a:ea typeface="Calibri"/>
                <a:cs typeface="Times New Roman" panose="02020603050405020304" pitchFamily="18" charset="0"/>
              </a:rPr>
              <a:t>- умение держаться на воде. Поэтому профилактика здесь одна - заплывы самых лучших юных пловцов должны проходить на глазах у взрослых.</a:t>
            </a:r>
            <a:br>
              <a:rPr lang="ru-RU" sz="2000" dirty="0">
                <a:latin typeface="Times New Roman" panose="02020603050405020304" pitchFamily="18" charset="0"/>
                <a:ea typeface="Calibri"/>
                <a:cs typeface="Times New Roman" panose="02020603050405020304" pitchFamily="18" charset="0"/>
              </a:rPr>
            </a:br>
            <a:r>
              <a:rPr lang="ru-RU" dirty="0"/>
              <a:t/>
            </a:r>
            <a:br>
              <a:rPr lang="ru-RU" dirty="0"/>
            </a:br>
            <a:endParaRPr lang="ru-RU"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556792"/>
            <a:ext cx="3096344" cy="3812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 name="Прямая соединительная линия 3"/>
          <p:cNvCxnSpPr/>
          <p:nvPr/>
        </p:nvCxnSpPr>
        <p:spPr>
          <a:xfrm flipH="1">
            <a:off x="179512" y="1268760"/>
            <a:ext cx="3672408" cy="439248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6" name="Прямая соединительная линия 5"/>
          <p:cNvCxnSpPr/>
          <p:nvPr/>
        </p:nvCxnSpPr>
        <p:spPr>
          <a:xfrm>
            <a:off x="395536" y="1268760"/>
            <a:ext cx="3456384" cy="439248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1861338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1336" y="332656"/>
            <a:ext cx="4372872" cy="6250706"/>
          </a:xfrm>
        </p:spPr>
        <p:txBody>
          <a:bodyPr>
            <a:noAutofit/>
          </a:bodyPr>
          <a:lstStyle/>
          <a:p>
            <a:pPr>
              <a:spcAft>
                <a:spcPts val="0"/>
              </a:spcAft>
            </a:pPr>
            <a:r>
              <a:rPr lang="ru-RU" sz="1800" b="1" u="sng" dirty="0">
                <a:latin typeface="Times New Roman" panose="02020603050405020304" pitchFamily="18" charset="0"/>
                <a:ea typeface="Calibri"/>
                <a:cs typeface="Times New Roman" panose="02020603050405020304" pitchFamily="18" charset="0"/>
              </a:rPr>
              <a:t>Основные меры профилактики детского травматизма</a:t>
            </a:r>
            <a:r>
              <a:rPr lang="ru-RU" sz="1800" dirty="0">
                <a:latin typeface="Times New Roman" panose="02020603050405020304" pitchFamily="18" charset="0"/>
                <a:ea typeface="Calibri"/>
                <a:cs typeface="Times New Roman" panose="02020603050405020304" pitchFamily="18" charset="0"/>
              </a:rPr>
              <a:t>: недоступность спичек, хранение препаратов бытовой химии в недоступных для детей местах, осторожность во время кормления ребенка горячей жидкой пищей, повышенное внимание и осторожность при переносе посуды с горячей жидкостью в тех местах квартиры, где внезапно могут появиться дети, запрещение детям находится во время приготовления пищи, мытья посуды, стирки белья и других работ на кухне, постоянный надзор взрослых при купании детей, защита детей от горящих газовых плит, обогревательных приборов, обеспечение «техники безопасности» в жилых помещениях (ограждения батарей отопительной системы, закрытие розеток в доступных детям местах), организация интересных и безопасных игр и занятий, отвлекающих детей от опасных шалостей, обучение детей правилам дорожного движения.</a:t>
            </a:r>
            <a:br>
              <a:rPr lang="ru-RU" sz="1800" dirty="0">
                <a:latin typeface="Times New Roman" panose="02020603050405020304" pitchFamily="18" charset="0"/>
                <a:ea typeface="Calibri"/>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4061" y="332656"/>
            <a:ext cx="1847275" cy="1584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 name="Прямая соединительная линия 3"/>
          <p:cNvCxnSpPr/>
          <p:nvPr/>
        </p:nvCxnSpPr>
        <p:spPr>
          <a:xfrm flipH="1">
            <a:off x="224061" y="188640"/>
            <a:ext cx="1971675" cy="18722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6" name="Прямая соединительная линия 5"/>
          <p:cNvCxnSpPr/>
          <p:nvPr/>
        </p:nvCxnSpPr>
        <p:spPr>
          <a:xfrm>
            <a:off x="157379" y="152862"/>
            <a:ext cx="1872208" cy="18722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1024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0468" y="5157192"/>
            <a:ext cx="2089415" cy="1567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2299718"/>
            <a:ext cx="2584287"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0" y="2564903"/>
            <a:ext cx="2071336" cy="19179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0164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20080"/>
          </a:xfrm>
        </p:spPr>
        <p:txBody>
          <a:bodyPr>
            <a:normAutofit fontScale="90000"/>
          </a:bodyPr>
          <a:lstStyle/>
          <a:p>
            <a:r>
              <a:rPr lang="ru-RU" dirty="0" smtClean="0">
                <a:solidFill>
                  <a:srgbClr val="0070C0"/>
                </a:solidFill>
              </a:rPr>
              <a:t>Оказание первой помощи.</a:t>
            </a:r>
            <a:endParaRPr lang="ru-RU" dirty="0">
              <a:solidFill>
                <a:srgbClr val="0070C0"/>
              </a:solidFill>
            </a:endParaRPr>
          </a:p>
        </p:txBody>
      </p:sp>
      <p:sp>
        <p:nvSpPr>
          <p:cNvPr id="3" name="Прямоугольник 2"/>
          <p:cNvSpPr/>
          <p:nvPr/>
        </p:nvSpPr>
        <p:spPr>
          <a:xfrm>
            <a:off x="71923" y="813471"/>
            <a:ext cx="5490607" cy="5632311"/>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Первая помощь при ожогах</a:t>
            </a:r>
            <a:endParaRPr lang="ru-RU" dirty="0">
              <a:latin typeface="Times New Roman" panose="02020603050405020304" pitchFamily="18" charset="0"/>
              <a:cs typeface="Times New Roman" panose="02020603050405020304" pitchFamily="18" charset="0"/>
            </a:endParaRPr>
          </a:p>
          <a:p>
            <a:pPr marL="285750" lvl="0" indent="-285750">
              <a:buFont typeface="Arial" pitchFamily="34" charset="0"/>
              <a:buChar char="•"/>
            </a:pPr>
            <a:r>
              <a:rPr lang="ru-RU" dirty="0">
                <a:latin typeface="Times New Roman" panose="02020603050405020304" pitchFamily="18" charset="0"/>
                <a:cs typeface="Times New Roman" panose="02020603050405020304" pitchFamily="18" charset="0"/>
              </a:rPr>
              <a:t>Если одежда ребенка воспламенилась, быстро оберните его одеялом или другой одеждой, чтобы погасить пламя.</a:t>
            </a:r>
          </a:p>
          <a:p>
            <a:pPr marL="285750" lvl="0" indent="-285750">
              <a:buFont typeface="Arial" pitchFamily="34" charset="0"/>
              <a:buChar char="•"/>
            </a:pPr>
            <a:r>
              <a:rPr lang="ru-RU" dirty="0">
                <a:latin typeface="Times New Roman" panose="02020603050405020304" pitchFamily="18" charset="0"/>
                <a:cs typeface="Times New Roman" panose="02020603050405020304" pitchFamily="18" charset="0"/>
              </a:rPr>
              <a:t>Сразу охладите место ожога с помощью большого количества чистой холодной воды. Бывает, что полное охлаждение ожога длится полчаса</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p>
          <a:p>
            <a:pPr marL="285750" lvl="0" indent="-285750">
              <a:buFont typeface="Arial" pitchFamily="34" charset="0"/>
              <a:buChar char="•"/>
            </a:pPr>
            <a:r>
              <a:rPr lang="ru-RU" dirty="0">
                <a:latin typeface="Times New Roman" panose="02020603050405020304" pitchFamily="18" charset="0"/>
                <a:cs typeface="Times New Roman" panose="02020603050405020304" pitchFamily="18" charset="0"/>
              </a:rPr>
              <a:t>Держите место ожога чистым и сухим, закройте его чистой неплотной повязкой. Если ожог больше, чем большая монета или начинает покрываться пузырями, немедленно отвезите ребенка в медицинское учреждение. Не вскрывайте пузыри - они защищают пораженное место.</a:t>
            </a:r>
          </a:p>
          <a:p>
            <a:pPr marL="285750" lvl="0" indent="-285750">
              <a:buFont typeface="Arial" pitchFamily="34" charset="0"/>
              <a:buChar char="•"/>
            </a:pPr>
            <a:r>
              <a:rPr lang="ru-RU" dirty="0">
                <a:latin typeface="Times New Roman" panose="02020603050405020304" pitchFamily="18" charset="0"/>
                <a:cs typeface="Times New Roman" panose="02020603050405020304" pitchFamily="18" charset="0"/>
              </a:rPr>
              <a:t>Не старайтесь оторвать то, что прилипло к месту ожога. Не прикладывайте к месту ожога ничего, кроме холодной воды.</a:t>
            </a:r>
          </a:p>
          <a:p>
            <a:pPr marL="285750" lvl="0" indent="-285750">
              <a:buFont typeface="Arial" pitchFamily="34" charset="0"/>
              <a:buChar char="•"/>
            </a:pPr>
            <a:r>
              <a:rPr lang="ru-RU" dirty="0">
                <a:latin typeface="Times New Roman" panose="02020603050405020304" pitchFamily="18" charset="0"/>
                <a:cs typeface="Times New Roman" panose="02020603050405020304" pitchFamily="18" charset="0"/>
              </a:rPr>
              <a:t>Дайте ребенку выпить фруктового сока или воды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285750" lvl="0" indent="-285750">
              <a:buFont typeface="Arial" pitchFamily="34" charset="0"/>
              <a:buChar char="•"/>
            </a:pPr>
            <a:r>
              <a:rPr lang="ru-RU" dirty="0">
                <a:latin typeface="Times New Roman" panose="02020603050405020304" pitchFamily="18" charset="0"/>
                <a:cs typeface="Times New Roman" panose="02020603050405020304" pitchFamily="18" charset="0"/>
              </a:rPr>
              <a:t>В домашней аптечке целесообразно иметь специальные средства для наружного применения, предназначенные для самопомощи при ожогах.</a:t>
            </a:r>
          </a:p>
        </p:txBody>
      </p:sp>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200" t="3095"/>
          <a:stretch/>
        </p:blipFill>
        <p:spPr bwMode="auto">
          <a:xfrm>
            <a:off x="5652120" y="868724"/>
            <a:ext cx="2467345" cy="2291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232" y="3344415"/>
            <a:ext cx="2225015" cy="1668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62530" y="5085184"/>
            <a:ext cx="2163678" cy="1622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14624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4824536" cy="6408712"/>
          </a:xfrm>
        </p:spPr>
        <p:txBody>
          <a:bodyPr>
            <a:normAutofit fontScale="90000"/>
          </a:bodyPr>
          <a:lstStyle/>
          <a:p>
            <a:pPr algn="l"/>
            <a:r>
              <a:rPr lang="ru-RU" sz="2200" b="1" dirty="0">
                <a:latin typeface="Times New Roman" panose="02020603050405020304" pitchFamily="18" charset="0"/>
                <a:cs typeface="Times New Roman" panose="02020603050405020304" pitchFamily="18" charset="0"/>
              </a:rPr>
              <a:t>Первая помощь при поражении электрическим током</a:t>
            </a:r>
            <a:r>
              <a:rPr lang="ru-RU" sz="2200" dirty="0">
                <a:latin typeface="Times New Roman" panose="02020603050405020304" pitchFamily="18" charset="0"/>
                <a:cs typeface="Times New Roman" panose="02020603050405020304" pitchFamily="18" charset="0"/>
              </a:rPr>
              <a:t/>
            </a:r>
            <a:br>
              <a:rPr lang="ru-RU" sz="2200" dirty="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   Если </a:t>
            </a:r>
            <a:r>
              <a:rPr lang="ru-RU" sz="2200" dirty="0">
                <a:latin typeface="Times New Roman" panose="02020603050405020304" pitchFamily="18" charset="0"/>
                <a:cs typeface="Times New Roman" panose="02020603050405020304" pitchFamily="18" charset="0"/>
              </a:rPr>
              <a:t>ребенок поражен электрическим током или получил ожоги от него, прежде всего отключите электричество и только после этого оказывайте первую помощь ребенку</a:t>
            </a:r>
            <a:r>
              <a:rPr lang="ru-RU" sz="2200" dirty="0" smtClean="0">
                <a:latin typeface="Times New Roman" panose="02020603050405020304" pitchFamily="18" charset="0"/>
                <a:cs typeface="Times New Roman" panose="02020603050405020304" pitchFamily="18" charset="0"/>
              </a:rPr>
              <a:t>.</a:t>
            </a:r>
            <a:br>
              <a:rPr lang="ru-RU" sz="2200" dirty="0" smtClean="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Если ребенок без сознания, держите его в тепле и немедленно обратитесь за медицинской помощью.</a:t>
            </a:r>
            <a:br>
              <a:rPr lang="ru-RU" sz="2200" dirty="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   Если </a:t>
            </a:r>
            <a:r>
              <a:rPr lang="ru-RU" sz="2200" dirty="0">
                <a:latin typeface="Times New Roman" panose="02020603050405020304" pitchFamily="18" charset="0"/>
                <a:cs typeface="Times New Roman" panose="02020603050405020304" pitchFamily="18" charset="0"/>
              </a:rPr>
              <a:t>ребенку тяжело дышать или он не дышит, положите его на спину ровно, немного приподняв голову. </a:t>
            </a:r>
            <a:r>
              <a:rPr lang="ru-RU" sz="2200" dirty="0" smtClean="0">
                <a:latin typeface="Times New Roman" panose="02020603050405020304" pitchFamily="18" charset="0"/>
                <a:cs typeface="Times New Roman" panose="02020603050405020304" pitchFamily="18" charset="0"/>
              </a:rPr>
              <a:t/>
            </a:r>
            <a:br>
              <a:rPr lang="ru-RU" sz="2200" dirty="0" smtClean="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Закройте </a:t>
            </a:r>
            <a:r>
              <a:rPr lang="ru-RU" sz="2200" dirty="0">
                <a:latin typeface="Times New Roman" panose="02020603050405020304" pitchFamily="18" charset="0"/>
                <a:cs typeface="Times New Roman" panose="02020603050405020304" pitchFamily="18" charset="0"/>
              </a:rPr>
              <a:t>ноздри ребенка и энергично вдыхайте ему в рот, чтобы грудь ребенка поднималась. Сосчитайте до трех и повторите процедуру. Повторяйте до тех пор, пока дыхание не восстановится.</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вал 2"/>
          <p:cNvSpPr/>
          <p:nvPr/>
        </p:nvSpPr>
        <p:spPr>
          <a:xfrm>
            <a:off x="395536" y="10996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819" y="2564904"/>
            <a:ext cx="171450" cy="165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819" y="3513138"/>
            <a:ext cx="171450" cy="165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4437112"/>
            <a:ext cx="171450" cy="165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180535"/>
            <a:ext cx="2381250" cy="1838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12160" y="2564904"/>
            <a:ext cx="2641922" cy="1761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75420" y="4941168"/>
            <a:ext cx="2619375"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00035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577962"/>
            <a:ext cx="5365310" cy="6250706"/>
          </a:xfrm>
        </p:spPr>
        <p:txBody>
          <a:bodyPr>
            <a:normAutofit fontScale="90000"/>
          </a:bodyPr>
          <a:lstStyle/>
          <a:p>
            <a:pPr algn="l">
              <a:spcAft>
                <a:spcPts val="0"/>
              </a:spcAft>
            </a:pPr>
            <a:r>
              <a:rPr lang="ru-RU" sz="2000" b="1" dirty="0">
                <a:latin typeface="Times New Roman" panose="02020603050405020304" pitchFamily="18" charset="0"/>
                <a:ea typeface="Calibri"/>
                <a:cs typeface="Times New Roman" panose="02020603050405020304" pitchFamily="18" charset="0"/>
              </a:rPr>
              <a:t>Первая помощь при падениях и несчастных случаях на </a:t>
            </a:r>
            <a:r>
              <a:rPr lang="ru-RU" sz="2000" b="1" dirty="0" smtClean="0">
                <a:latin typeface="Times New Roman" panose="02020603050405020304" pitchFamily="18" charset="0"/>
                <a:ea typeface="Calibri"/>
                <a:cs typeface="Times New Roman" panose="02020603050405020304" pitchFamily="18" charset="0"/>
              </a:rPr>
              <a:t>дороге</a:t>
            </a:r>
            <a:r>
              <a:rPr lang="ru-RU" sz="2000" dirty="0">
                <a:latin typeface="Times New Roman" panose="02020603050405020304" pitchFamily="18" charset="0"/>
                <a:ea typeface="Calibri"/>
                <a:cs typeface="Times New Roman" panose="02020603050405020304" pitchFamily="18" charset="0"/>
              </a:rPr>
              <a:t/>
            </a:r>
            <a:br>
              <a:rPr lang="ru-RU" sz="2000" dirty="0">
                <a:latin typeface="Times New Roman" panose="02020603050405020304" pitchFamily="18" charset="0"/>
                <a:ea typeface="Calibri"/>
                <a:cs typeface="Times New Roman" panose="02020603050405020304" pitchFamily="18" charset="0"/>
              </a:rPr>
            </a:br>
            <a:r>
              <a:rPr lang="ru-RU" sz="2000" dirty="0" smtClean="0">
                <a:latin typeface="Times New Roman" panose="02020603050405020304" pitchFamily="18" charset="0"/>
                <a:ea typeface="Calibri"/>
                <a:cs typeface="Times New Roman" panose="02020603050405020304" pitchFamily="18" charset="0"/>
              </a:rPr>
              <a:t>    </a:t>
            </a:r>
            <a:r>
              <a:rPr lang="ru-RU" sz="2000" b="1" dirty="0" smtClean="0">
                <a:solidFill>
                  <a:prstClr val="black"/>
                </a:solidFill>
                <a:latin typeface="Times New Roman" panose="02020603050405020304" pitchFamily="18" charset="0"/>
                <a:ea typeface="Calibri"/>
                <a:cs typeface="Times New Roman" panose="02020603050405020304" pitchFamily="18" charset="0"/>
              </a:rPr>
              <a:t>–</a:t>
            </a:r>
            <a:r>
              <a:rPr lang="ru-RU" sz="2000" dirty="0" smtClean="0">
                <a:latin typeface="Times New Roman" panose="02020603050405020304" pitchFamily="18" charset="0"/>
                <a:ea typeface="Calibri"/>
                <a:cs typeface="Times New Roman" panose="02020603050405020304" pitchFamily="18" charset="0"/>
              </a:rPr>
              <a:t> Повреждения </a:t>
            </a:r>
            <a:r>
              <a:rPr lang="ru-RU" sz="2000" dirty="0">
                <a:latin typeface="Times New Roman" panose="02020603050405020304" pitchFamily="18" charset="0"/>
                <a:ea typeface="Calibri"/>
                <a:cs typeface="Times New Roman" panose="02020603050405020304" pitchFamily="18" charset="0"/>
              </a:rPr>
              <a:t>головы, позвоночника и шеи могут вызвать паралич и представляют серьезную угрозу для жизни. Ограничьте подвижность головы и спины, избегайте любых сгибов позвоночника, чтобы предотвратить дополнительные повреждения, и вызовите скорую медицинскую помощь.</a:t>
            </a:r>
            <a:br>
              <a:rPr lang="ru-RU" sz="2000" dirty="0">
                <a:latin typeface="Times New Roman" panose="02020603050405020304" pitchFamily="18" charset="0"/>
                <a:ea typeface="Calibri"/>
                <a:cs typeface="Times New Roman" panose="02020603050405020304" pitchFamily="18" charset="0"/>
              </a:rPr>
            </a:br>
            <a:r>
              <a:rPr lang="ru-RU" sz="2000" dirty="0" smtClean="0">
                <a:latin typeface="Times New Roman" panose="02020603050405020304" pitchFamily="18" charset="0"/>
                <a:ea typeface="Calibri"/>
                <a:cs typeface="Times New Roman" panose="02020603050405020304" pitchFamily="18" charset="0"/>
              </a:rPr>
              <a:t>   </a:t>
            </a:r>
            <a:r>
              <a:rPr lang="ru-RU" sz="2000" b="1" dirty="0">
                <a:solidFill>
                  <a:prstClr val="black"/>
                </a:solidFill>
                <a:latin typeface="Times New Roman" panose="02020603050405020304" pitchFamily="18" charset="0"/>
                <a:ea typeface="Calibri"/>
                <a:cs typeface="Times New Roman" panose="02020603050405020304" pitchFamily="18" charset="0"/>
              </a:rPr>
              <a:t>– </a:t>
            </a:r>
            <a:r>
              <a:rPr lang="ru-RU" sz="2000" dirty="0" smtClean="0">
                <a:latin typeface="Times New Roman" panose="02020603050405020304" pitchFamily="18" charset="0"/>
                <a:ea typeface="Calibri"/>
                <a:cs typeface="Times New Roman" panose="02020603050405020304" pitchFamily="18" charset="0"/>
              </a:rPr>
              <a:t>Если </a:t>
            </a:r>
            <a:r>
              <a:rPr lang="ru-RU" sz="2000" dirty="0">
                <a:latin typeface="Times New Roman" panose="02020603050405020304" pitchFamily="18" charset="0"/>
                <a:ea typeface="Calibri"/>
                <a:cs typeface="Times New Roman" panose="02020603050405020304" pitchFamily="18" charset="0"/>
              </a:rPr>
              <a:t>ребенок не может двигаться или испытывает острую боль, скорее всего, у него перелом костей. Зафиксируйте место перелома шиной или подручным материалом, после чего вызовите скорую медицинскую помощь.</a:t>
            </a:r>
            <a:br>
              <a:rPr lang="ru-RU" sz="2000" dirty="0">
                <a:latin typeface="Times New Roman" panose="02020603050405020304" pitchFamily="18" charset="0"/>
                <a:ea typeface="Calibri"/>
                <a:cs typeface="Times New Roman" panose="02020603050405020304" pitchFamily="18" charset="0"/>
              </a:rPr>
            </a:br>
            <a:r>
              <a:rPr lang="ru-RU" sz="2000" dirty="0" smtClean="0">
                <a:latin typeface="Times New Roman" panose="02020603050405020304" pitchFamily="18" charset="0"/>
                <a:ea typeface="Calibri"/>
                <a:cs typeface="Times New Roman" panose="02020603050405020304" pitchFamily="18" charset="0"/>
              </a:rPr>
              <a:t>   </a:t>
            </a:r>
            <a:r>
              <a:rPr lang="ru-RU" sz="2000" b="1" dirty="0" smtClean="0">
                <a:solidFill>
                  <a:prstClr val="black"/>
                </a:solidFill>
                <a:latin typeface="Times New Roman" panose="02020603050405020304" pitchFamily="18" charset="0"/>
                <a:ea typeface="Calibri"/>
                <a:cs typeface="Times New Roman" panose="02020603050405020304" pitchFamily="18" charset="0"/>
              </a:rPr>
              <a:t>– </a:t>
            </a:r>
            <a:r>
              <a:rPr lang="ru-RU" sz="2000" dirty="0" smtClean="0">
                <a:latin typeface="Times New Roman" panose="02020603050405020304" pitchFamily="18" charset="0"/>
                <a:ea typeface="Calibri"/>
                <a:cs typeface="Times New Roman" panose="02020603050405020304" pitchFamily="18" charset="0"/>
              </a:rPr>
              <a:t>Если </a:t>
            </a:r>
            <a:r>
              <a:rPr lang="ru-RU" sz="2000" dirty="0">
                <a:latin typeface="Times New Roman" panose="02020603050405020304" pitchFamily="18" charset="0"/>
                <a:ea typeface="Calibri"/>
                <a:cs typeface="Times New Roman" panose="02020603050405020304" pitchFamily="18" charset="0"/>
              </a:rPr>
              <a:t>ребенок без сознания, держите его в тепле и вызовите скорую медицинскую помощь.</a:t>
            </a:r>
            <a:br>
              <a:rPr lang="ru-RU" sz="2000" dirty="0">
                <a:latin typeface="Times New Roman" panose="02020603050405020304" pitchFamily="18" charset="0"/>
                <a:ea typeface="Calibri"/>
                <a:cs typeface="Times New Roman" panose="02020603050405020304" pitchFamily="18" charset="0"/>
              </a:rPr>
            </a:br>
            <a:r>
              <a:rPr lang="ru-RU" sz="2000" dirty="0" smtClean="0">
                <a:latin typeface="Times New Roman" panose="02020603050405020304" pitchFamily="18" charset="0"/>
                <a:ea typeface="Calibri"/>
                <a:cs typeface="Times New Roman" panose="02020603050405020304" pitchFamily="18" charset="0"/>
              </a:rPr>
              <a:t>   </a:t>
            </a:r>
            <a:r>
              <a:rPr lang="ru-RU" sz="2000" b="1" dirty="0" smtClean="0">
                <a:solidFill>
                  <a:prstClr val="black"/>
                </a:solidFill>
                <a:latin typeface="Times New Roman" panose="02020603050405020304" pitchFamily="18" charset="0"/>
                <a:ea typeface="Calibri"/>
                <a:cs typeface="Times New Roman" panose="02020603050405020304" pitchFamily="18" charset="0"/>
              </a:rPr>
              <a:t>– </a:t>
            </a:r>
            <a:r>
              <a:rPr lang="ru-RU" sz="2000" dirty="0" smtClean="0">
                <a:latin typeface="Times New Roman" panose="02020603050405020304" pitchFamily="18" charset="0"/>
                <a:ea typeface="Calibri"/>
                <a:cs typeface="Times New Roman" panose="02020603050405020304" pitchFamily="18" charset="0"/>
              </a:rPr>
              <a:t>При </a:t>
            </a:r>
            <a:r>
              <a:rPr lang="ru-RU" sz="2000" dirty="0">
                <a:latin typeface="Times New Roman" panose="02020603050405020304" pitchFamily="18" charset="0"/>
                <a:ea typeface="Calibri"/>
                <a:cs typeface="Times New Roman" panose="02020603050405020304" pitchFamily="18" charset="0"/>
              </a:rPr>
              <a:t>ушибах и растяжениях погрузите пораженные места в холодную воду или приложите на 15 минут лед. Лед предварительно положите в целлофановый пакет и оберните махровым полотенцем. При необходимости повторите процедуру, Холод уменьшит боль и снимет отеки. Успокойте ребенка.</a:t>
            </a:r>
            <a:r>
              <a:rPr lang="ru-RU" sz="3600" dirty="0">
                <a:latin typeface="Times New Roman" panose="02020603050405020304" pitchFamily="18" charset="0"/>
                <a:ea typeface="Calibri"/>
                <a:cs typeface="Times New Roman" panose="02020603050405020304" pitchFamily="18" charset="0"/>
              </a:rPr>
              <a:t/>
            </a:r>
            <a:br>
              <a:rPr lang="ru-RU" sz="3600" dirty="0">
                <a:latin typeface="Times New Roman" panose="02020603050405020304" pitchFamily="18" charset="0"/>
                <a:ea typeface="Calibri"/>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1331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26813"/>
            <a:ext cx="2347847" cy="238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2774741"/>
            <a:ext cx="2524633"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5236049"/>
            <a:ext cx="1356742" cy="135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8497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3303" y="249016"/>
            <a:ext cx="5733193" cy="6552728"/>
          </a:xfrm>
        </p:spPr>
        <p:txBody>
          <a:bodyPr>
            <a:noAutofit/>
          </a:bodyPr>
          <a:lstStyle/>
          <a:p>
            <a:pPr>
              <a:spcAft>
                <a:spcPts val="0"/>
              </a:spcAft>
            </a:pPr>
            <a:r>
              <a:rPr lang="ru-RU" sz="1700" b="1" dirty="0">
                <a:latin typeface="Times New Roman"/>
                <a:ea typeface="Calibri"/>
                <a:cs typeface="Times New Roman"/>
              </a:rPr>
              <a:t>Первая помощь при порезах и ранах</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При небольших порезах и ранах:</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Промойте рану 3%-ной перекисью водорода, а при ее отсутствии - чистой (по возможности кипяченой охлажденной) водой с мылом.</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Высушите кожу вокруг раны, обработайте йодом.</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Закройте рану чистой марлей и наложите повязку.</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При серьезных порезах и ранах:</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Если кусочек стекла или другого предмета застрял в ране, не старайтесь удалить его. Это может привести к кровотечению или большому повреждению тканей.</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 </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Если у ребенка сильное кровотечение, поднимите пораженное место выше уровня груди и плотно прижмите рану (или место рядом с ней) подушкой или мягким свертком из чистой ткани. Продолжайте держать сверток или подушку, пока кровотечение не прекратится.</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Не кладите веществ растительного или животного происхождения на рану, поскольку это может вызвать инфицирование.</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Наложите на рану повязку. Повязка не должна быть слишком тугой.</a:t>
            </a:r>
            <a:r>
              <a:rPr lang="ru-RU" sz="1700" dirty="0">
                <a:ea typeface="Calibri"/>
                <a:cs typeface="Times New Roman"/>
              </a:rPr>
              <a:t/>
            </a:r>
            <a:br>
              <a:rPr lang="ru-RU" sz="1700" dirty="0">
                <a:ea typeface="Calibri"/>
                <a:cs typeface="Times New Roman"/>
              </a:rPr>
            </a:br>
            <a:r>
              <a:rPr lang="ru-RU" sz="1700" dirty="0">
                <a:latin typeface="Times New Roman"/>
                <a:ea typeface="Calibri"/>
                <a:cs typeface="Times New Roman"/>
              </a:rPr>
              <a:t>Отвезите ребенка в больницу или вызовите скорую медицинскую помощь. Спросите медицинского работника, надо ли сделать ребенку прививку от столбняка.</a:t>
            </a:r>
            <a:r>
              <a:rPr lang="ru-RU" sz="1500" dirty="0">
                <a:ea typeface="Calibri"/>
                <a:cs typeface="Times New Roman"/>
              </a:rPr>
              <a:t/>
            </a:r>
            <a:br>
              <a:rPr lang="ru-RU" sz="1500" dirty="0">
                <a:ea typeface="Calibri"/>
                <a:cs typeface="Times New Roman"/>
              </a:rPr>
            </a:br>
            <a:endParaRPr lang="ru-RU" sz="15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88640"/>
            <a:ext cx="2791197" cy="1860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166"/>
          <a:stretch/>
        </p:blipFill>
        <p:spPr bwMode="auto">
          <a:xfrm>
            <a:off x="1143063" y="2132856"/>
            <a:ext cx="2160240"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504" y="5013176"/>
            <a:ext cx="1905000" cy="159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2680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4032448" cy="6336704"/>
          </a:xfrm>
        </p:spPr>
        <p:txBody>
          <a:bodyPr>
            <a:noAutofit/>
          </a:bodyPr>
          <a:lstStyle/>
          <a:p>
            <a:pPr algn="l"/>
            <a:r>
              <a:rPr lang="ru-RU" sz="2400" b="1" dirty="0" smtClean="0">
                <a:solidFill>
                  <a:srgbClr val="0070C0"/>
                </a:solidFill>
                <a:latin typeface="Times New Roman"/>
                <a:ea typeface="Calibri"/>
              </a:rPr>
              <a:t>Травма </a:t>
            </a:r>
            <a:r>
              <a:rPr lang="ru-RU" sz="2400" dirty="0" smtClean="0">
                <a:latin typeface="Times New Roman"/>
                <a:ea typeface="Calibri"/>
              </a:rPr>
              <a:t>- это </a:t>
            </a:r>
            <a:r>
              <a:rPr lang="ru-RU" sz="2400" dirty="0">
                <a:latin typeface="Times New Roman"/>
                <a:ea typeface="Calibri"/>
              </a:rPr>
              <a:t>телесное повреждение при ранении</a:t>
            </a:r>
            <a:r>
              <a:rPr lang="ru-RU" sz="2400" dirty="0" smtClean="0">
                <a:latin typeface="Times New Roman"/>
                <a:ea typeface="Calibri"/>
              </a:rPr>
              <a:t>.</a:t>
            </a:r>
            <a:br>
              <a:rPr lang="ru-RU" sz="2400" dirty="0" smtClean="0">
                <a:latin typeface="Times New Roman"/>
                <a:ea typeface="Calibri"/>
              </a:rPr>
            </a:br>
            <a:r>
              <a:rPr lang="ru-RU" sz="2400" dirty="0" smtClean="0">
                <a:latin typeface="Times New Roman"/>
                <a:ea typeface="Calibri"/>
              </a:rPr>
              <a:t/>
            </a:r>
            <a:br>
              <a:rPr lang="ru-RU" sz="2400" dirty="0" smtClean="0">
                <a:latin typeface="Times New Roman"/>
                <a:ea typeface="Calibri"/>
              </a:rPr>
            </a:br>
            <a:r>
              <a:rPr lang="ru-RU" sz="2400" dirty="0" smtClean="0">
                <a:solidFill>
                  <a:srgbClr val="0070C0"/>
                </a:solidFill>
                <a:latin typeface="Times New Roman"/>
                <a:ea typeface="Calibri"/>
              </a:rPr>
              <a:t>Травматизм</a:t>
            </a:r>
            <a:r>
              <a:rPr lang="ru-RU" sz="2400" dirty="0" smtClean="0">
                <a:latin typeface="Times New Roman"/>
                <a:ea typeface="Calibri"/>
              </a:rPr>
              <a:t> - это повреждения</a:t>
            </a:r>
            <a:r>
              <a:rPr lang="ru-RU" sz="2400" dirty="0">
                <a:latin typeface="Times New Roman"/>
                <a:ea typeface="Calibri"/>
              </a:rPr>
              <a:t>, которые повторялись в определенной группе населения, </a:t>
            </a:r>
            <a:r>
              <a:rPr lang="ru-RU" sz="2400" dirty="0" smtClean="0">
                <a:latin typeface="Times New Roman"/>
                <a:ea typeface="Calibri"/>
              </a:rPr>
              <a:t>называются. </a:t>
            </a:r>
            <a:br>
              <a:rPr lang="ru-RU" sz="2400" dirty="0" smtClean="0">
                <a:latin typeface="Times New Roman"/>
                <a:ea typeface="Calibri"/>
              </a:rPr>
            </a:br>
            <a:r>
              <a:rPr lang="ru-RU" sz="2400" dirty="0" smtClean="0">
                <a:latin typeface="Times New Roman"/>
                <a:ea typeface="Calibri"/>
              </a:rPr>
              <a:t/>
            </a:r>
            <a:br>
              <a:rPr lang="ru-RU" sz="2400" dirty="0" smtClean="0">
                <a:latin typeface="Times New Roman"/>
                <a:ea typeface="Calibri"/>
              </a:rPr>
            </a:br>
            <a:r>
              <a:rPr lang="ru-RU" sz="2400" dirty="0" smtClean="0">
                <a:latin typeface="Times New Roman"/>
                <a:ea typeface="Calibri"/>
              </a:rPr>
              <a:t>Под </a:t>
            </a:r>
            <a:r>
              <a:rPr lang="ru-RU" sz="2400" u="sng" dirty="0">
                <a:solidFill>
                  <a:srgbClr val="0070C0"/>
                </a:solidFill>
                <a:latin typeface="Times New Roman"/>
                <a:ea typeface="Calibri"/>
              </a:rPr>
              <a:t>детским травматизмом</a:t>
            </a:r>
            <a:r>
              <a:rPr lang="ru-RU" sz="2400" dirty="0">
                <a:solidFill>
                  <a:srgbClr val="0070C0"/>
                </a:solidFill>
                <a:latin typeface="Times New Roman"/>
                <a:ea typeface="Calibri"/>
              </a:rPr>
              <a:t> </a:t>
            </a:r>
            <a:r>
              <a:rPr lang="ru-RU" sz="2400" dirty="0">
                <a:latin typeface="Times New Roman"/>
                <a:ea typeface="Calibri"/>
              </a:rPr>
              <a:t>следует понимать совокупность внезапно возникших повреждений среди детей разного возраста.  </a:t>
            </a:r>
            <a:endParaRPr lang="ru-RU"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55976" y="332657"/>
            <a:ext cx="2880320"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968" y="4437112"/>
            <a:ext cx="2741290" cy="2193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60232" y="2060848"/>
            <a:ext cx="2228850" cy="333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5980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4536504" cy="6552728"/>
          </a:xfrm>
        </p:spPr>
        <p:txBody>
          <a:bodyPr>
            <a:normAutofit/>
          </a:bodyPr>
          <a:lstStyle/>
          <a:p>
            <a:pPr algn="l"/>
            <a:r>
              <a:rPr lang="ru-RU" sz="2000" b="1" dirty="0">
                <a:latin typeface="Times New Roman" panose="02020603050405020304" pitchFamily="18" charset="0"/>
                <a:cs typeface="Times New Roman" panose="02020603050405020304" pitchFamily="18" charset="0"/>
              </a:rPr>
              <a:t>Первая помощь при удушье</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Если </a:t>
            </a:r>
            <a:r>
              <a:rPr lang="ru-RU" sz="2000" dirty="0">
                <a:latin typeface="Times New Roman" panose="02020603050405020304" pitchFamily="18" charset="0"/>
                <a:cs typeface="Times New Roman" panose="02020603050405020304" pitchFamily="18" charset="0"/>
              </a:rPr>
              <a:t>есть подозрение на повреждение шеи или головы, не двигайте голову ребенка.</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Если </a:t>
            </a:r>
            <a:r>
              <a:rPr lang="ru-RU" sz="2000" dirty="0">
                <a:latin typeface="Times New Roman" panose="02020603050405020304" pitchFamily="18" charset="0"/>
                <a:cs typeface="Times New Roman" panose="02020603050405020304" pitchFamily="18" charset="0"/>
              </a:rPr>
              <a:t>ребенку тяжело дышать или он не дышит, положите его на спину ровно, немного подняв голову. </a:t>
            </a:r>
            <a:r>
              <a:rPr lang="ru-RU" sz="2000" dirty="0" smtClean="0">
                <a:latin typeface="Times New Roman" panose="02020603050405020304" pitchFamily="18" charset="0"/>
                <a:cs typeface="Times New Roman" panose="02020603050405020304" pitchFamily="18" charset="0"/>
              </a:rPr>
              <a:t>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Держите </a:t>
            </a:r>
            <a:r>
              <a:rPr lang="ru-RU" sz="2000" dirty="0">
                <a:latin typeface="Times New Roman" panose="02020603050405020304" pitchFamily="18" charset="0"/>
                <a:cs typeface="Times New Roman" panose="02020603050405020304" pitchFamily="18" charset="0"/>
              </a:rPr>
              <a:t>ноздри ребенка закрытыми и вдыхайте ему в рот, делая искусственное дыхание. Повторяйте процедуру, пока ребенок не начнет дышать.</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Если </a:t>
            </a:r>
            <a:r>
              <a:rPr lang="ru-RU" sz="2000" dirty="0">
                <a:latin typeface="Times New Roman" panose="02020603050405020304" pitchFamily="18" charset="0"/>
                <a:cs typeface="Times New Roman" panose="02020603050405020304" pitchFamily="18" charset="0"/>
              </a:rPr>
              <a:t>ребенок дышит, но находится без сознания, переверните его на бок, чтобы язык не мешал дышать.</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Вызовите </a:t>
            </a:r>
            <a:r>
              <a:rPr lang="ru-RU" sz="2000" dirty="0">
                <a:latin typeface="Times New Roman" panose="02020603050405020304" pitchFamily="18" charset="0"/>
                <a:cs typeface="Times New Roman" panose="02020603050405020304" pitchFamily="18" charset="0"/>
              </a:rPr>
              <a:t>скорую медицинскую помощь</a:t>
            </a:r>
            <a:r>
              <a:rPr lang="ru-RU"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60032" y="188640"/>
            <a:ext cx="2590428" cy="21840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224" y="2564904"/>
            <a:ext cx="2116646" cy="2041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Скругленный прямоугольник 2"/>
          <p:cNvSpPr/>
          <p:nvPr/>
        </p:nvSpPr>
        <p:spPr>
          <a:xfrm>
            <a:off x="323528" y="1280679"/>
            <a:ext cx="144016" cy="13209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323528" y="1280678"/>
            <a:ext cx="144016" cy="13209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3298" y="2176480"/>
            <a:ext cx="244475"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5306" y="3068960"/>
            <a:ext cx="244475"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5306" y="4605956"/>
            <a:ext cx="244475"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Скругленный прямоугольник 10"/>
          <p:cNvSpPr/>
          <p:nvPr/>
        </p:nvSpPr>
        <p:spPr>
          <a:xfrm>
            <a:off x="331912" y="5517232"/>
            <a:ext cx="144016" cy="13209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78576" y="4837731"/>
            <a:ext cx="2634560" cy="1848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1548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4618856" cy="6250706"/>
          </a:xfrm>
        </p:spPr>
        <p:txBody>
          <a:bodyPr>
            <a:normAutofit fontScale="90000"/>
          </a:bodyPr>
          <a:lstStyle/>
          <a:p>
            <a:pPr algn="l"/>
            <a:r>
              <a:rPr lang="ru-RU" sz="2000" b="1" u="sng" dirty="0">
                <a:latin typeface="Times New Roman" panose="02020603050405020304" pitchFamily="18" charset="0"/>
                <a:cs typeface="Times New Roman" panose="02020603050405020304" pitchFamily="18" charset="0"/>
              </a:rPr>
              <a:t>Первая помощь при отравлении</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Если </a:t>
            </a:r>
            <a:r>
              <a:rPr lang="ru-RU" sz="2000" dirty="0">
                <a:latin typeface="Times New Roman" panose="02020603050405020304" pitchFamily="18" charset="0"/>
                <a:cs typeface="Times New Roman" panose="02020603050405020304" pitchFamily="18" charset="0"/>
              </a:rPr>
              <a:t>ребенок проглотил яд, не старайтесь вызвать рвоту, поскольку это может только осложнить положение.</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Если </a:t>
            </a:r>
            <a:r>
              <a:rPr lang="ru-RU" sz="2000" dirty="0">
                <a:latin typeface="Times New Roman" panose="02020603050405020304" pitchFamily="18" charset="0"/>
                <a:cs typeface="Times New Roman" panose="02020603050405020304" pitchFamily="18" charset="0"/>
              </a:rPr>
              <a:t>яд попал на одежду или кожу ребенка, снимите одежду и промойте большим количеством воды. Несколько раз тщательно промойте кожу ребенка с мылом.</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Если </a:t>
            </a:r>
            <a:r>
              <a:rPr lang="ru-RU" sz="2000" dirty="0">
                <a:latin typeface="Times New Roman" panose="02020603050405020304" pitchFamily="18" charset="0"/>
                <a:cs typeface="Times New Roman" panose="02020603050405020304" pitchFamily="18" charset="0"/>
              </a:rPr>
              <a:t>яд попал в глаза, промывайте их чистой водой по меньшей мере в течение 10 минут.</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Немедленно </a:t>
            </a:r>
            <a:r>
              <a:rPr lang="ru-RU" sz="2000" dirty="0">
                <a:latin typeface="Times New Roman" panose="02020603050405020304" pitchFamily="18" charset="0"/>
                <a:cs typeface="Times New Roman" panose="02020603050405020304" pitchFamily="18" charset="0"/>
              </a:rPr>
              <a:t>отвезите ребенка в больницу или вызовите скорую медицинскую помощь</a:t>
            </a:r>
            <a:r>
              <a:rPr lang="ru-RU" sz="2000" dirty="0" smtClean="0">
                <a:latin typeface="Times New Roman" panose="02020603050405020304" pitchFamily="18" charset="0"/>
                <a:cs typeface="Times New Roman" panose="02020603050405020304" pitchFamily="18" charset="0"/>
              </a:rPr>
              <a:t>.</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Возьмите </a:t>
            </a:r>
            <a:r>
              <a:rPr lang="ru-RU" sz="2000" dirty="0">
                <a:latin typeface="Times New Roman" panose="02020603050405020304" pitchFamily="18" charset="0"/>
                <a:cs typeface="Times New Roman" panose="02020603050405020304" pitchFamily="18" charset="0"/>
              </a:rPr>
              <a:t>с собой образец ядовитого вещества или лекарства, которое принял ребенок, или емкость, в которой оно находилось. Ожидая помощи, держите ребенка в покое.</a:t>
            </a:r>
            <a:r>
              <a:rPr lang="ru-RU" dirty="0"/>
              <a:t/>
            </a:r>
            <a:br>
              <a:rPr lang="ru-RU" dirty="0"/>
            </a:br>
            <a:endParaRPr lang="ru-RU" dirty="0"/>
          </a:p>
        </p:txBody>
      </p:sp>
      <p:sp>
        <p:nvSpPr>
          <p:cNvPr id="3" name="5-конечная звезда 2"/>
          <p:cNvSpPr/>
          <p:nvPr/>
        </p:nvSpPr>
        <p:spPr>
          <a:xfrm>
            <a:off x="251520" y="938624"/>
            <a:ext cx="216024" cy="21602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8875" y="1700808"/>
            <a:ext cx="341313"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9751" y="3609550"/>
            <a:ext cx="341313"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9751" y="2780928"/>
            <a:ext cx="341313"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957" y="4149080"/>
            <a:ext cx="341313"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91779" y="5172362"/>
            <a:ext cx="2381250" cy="161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9795" y="3199069"/>
            <a:ext cx="2660787" cy="17738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909" y="252208"/>
            <a:ext cx="2713484" cy="2713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61054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34682"/>
          </a:xfrm>
        </p:spPr>
        <p:txBody>
          <a:bodyPr>
            <a:normAutofit/>
          </a:bodyPr>
          <a:lstStyle/>
          <a:p>
            <a:endParaRPr lang="ru-RU" sz="9600" b="1" dirty="0">
              <a:solidFill>
                <a:srgbClr val="0070C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5508104" y="5445224"/>
            <a:ext cx="3384376" cy="1200329"/>
          </a:xfrm>
          <a:prstGeom prst="rect">
            <a:avLst/>
          </a:prstGeom>
        </p:spPr>
        <p:txBody>
          <a:bodyPr wrap="square">
            <a:spAutoFit/>
          </a:bodyPr>
          <a:lstStyle/>
          <a:p>
            <a:r>
              <a:rPr lang="ru-RU" sz="2400" b="1" dirty="0"/>
              <a:t>Выполнила</a:t>
            </a:r>
            <a:r>
              <a:rPr lang="ru-RU" sz="2400" b="1" dirty="0" smtClean="0"/>
              <a:t>:</a:t>
            </a:r>
          </a:p>
          <a:p>
            <a:r>
              <a:rPr lang="ru-RU" sz="2400" b="1" dirty="0" smtClean="0"/>
              <a:t>Комарова  Надежда Анатольевна </a:t>
            </a:r>
            <a:endParaRPr lang="ru-RU" sz="2400" b="1" dirty="0" smtClean="0"/>
          </a:p>
        </p:txBody>
      </p:sp>
    </p:spTree>
    <p:extLst>
      <p:ext uri="{BB962C8B-B14F-4D97-AF65-F5344CB8AC3E}">
        <p14:creationId xmlns:p14="http://schemas.microsoft.com/office/powerpoint/2010/main" xmlns="" val="1019769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22314"/>
          </a:xfrm>
        </p:spPr>
        <p:txBody>
          <a:bodyPr>
            <a:normAutofit/>
          </a:bodyPr>
          <a:lstStyle/>
          <a:p>
            <a:pPr algn="l"/>
            <a:r>
              <a:rPr lang="ru-RU" sz="2800" dirty="0" smtClean="0">
                <a:solidFill>
                  <a:srgbClr val="0070C0"/>
                </a:solidFill>
              </a:rPr>
              <a:t>Детские травмы разделяются на:</a:t>
            </a:r>
            <a:r>
              <a:rPr lang="ru-RU" sz="2800" dirty="0" smtClean="0"/>
              <a:t/>
            </a:r>
            <a:br>
              <a:rPr lang="ru-RU" sz="2800" dirty="0" smtClean="0"/>
            </a:br>
            <a:r>
              <a:rPr lang="ru-RU" sz="2800" dirty="0" smtClean="0"/>
              <a:t/>
            </a:r>
            <a:br>
              <a:rPr lang="ru-RU" sz="2800" dirty="0" smtClean="0"/>
            </a:br>
            <a:r>
              <a:rPr lang="ru-RU" sz="2800" dirty="0" smtClean="0"/>
              <a:t>1) Грудной (с момента рождения до года)</a:t>
            </a:r>
            <a:br>
              <a:rPr lang="ru-RU" sz="2800" dirty="0" smtClean="0"/>
            </a:br>
            <a:r>
              <a:rPr lang="ru-RU" sz="2800" dirty="0" smtClean="0"/>
              <a:t>2) </a:t>
            </a:r>
            <a:r>
              <a:rPr lang="ru-RU" sz="2800" dirty="0" err="1" smtClean="0"/>
              <a:t>Преддошкольный</a:t>
            </a:r>
            <a:r>
              <a:rPr lang="ru-RU" sz="2800" dirty="0" smtClean="0"/>
              <a:t> (от 1 года до 3 лет)</a:t>
            </a:r>
            <a:br>
              <a:rPr lang="ru-RU" sz="2800" dirty="0" smtClean="0"/>
            </a:br>
            <a:r>
              <a:rPr lang="ru-RU" sz="2800" dirty="0" smtClean="0"/>
              <a:t>3) Дошкольный (от 3  до 7 лет)</a:t>
            </a:r>
            <a:br>
              <a:rPr lang="ru-RU" sz="2800" dirty="0" smtClean="0"/>
            </a:br>
            <a:r>
              <a:rPr lang="ru-RU" sz="2800" dirty="0" smtClean="0"/>
              <a:t>4) Школьный (от 7 до 16 лет)</a:t>
            </a:r>
            <a:endParaRPr lang="ru-RU"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176" y="4653136"/>
            <a:ext cx="28575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39952" y="3266889"/>
            <a:ext cx="2773685" cy="2090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504" y="3284984"/>
            <a:ext cx="2694724" cy="1936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27784" y="4312290"/>
            <a:ext cx="1872208" cy="24626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8658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61277"/>
            <a:ext cx="8229600" cy="1498178"/>
          </a:xfrm>
        </p:spPr>
        <p:txBody>
          <a:bodyPr>
            <a:normAutofit fontScale="90000"/>
          </a:bodyPr>
          <a:lstStyle/>
          <a:p>
            <a:pPr algn="l">
              <a:spcAft>
                <a:spcPts val="0"/>
              </a:spcAft>
            </a:pPr>
            <a:r>
              <a:rPr lang="ru-RU" sz="3100" b="1" u="sng" dirty="0">
                <a:solidFill>
                  <a:srgbClr val="0070C0"/>
                </a:solidFill>
                <a:latin typeface="Times New Roman"/>
                <a:ea typeface="Calibri"/>
                <a:cs typeface="Times New Roman"/>
              </a:rPr>
              <a:t>Разделяют все случаи в зависимости от места </a:t>
            </a:r>
            <a:r>
              <a:rPr lang="ru-RU" sz="3100" b="1" u="sng" dirty="0" smtClean="0">
                <a:solidFill>
                  <a:srgbClr val="0070C0"/>
                </a:solidFill>
                <a:latin typeface="Times New Roman"/>
                <a:ea typeface="Calibri"/>
                <a:cs typeface="Times New Roman"/>
              </a:rPr>
              <a:t> получения </a:t>
            </a:r>
            <a:r>
              <a:rPr lang="ru-RU" sz="3100" b="1" u="sng" dirty="0">
                <a:solidFill>
                  <a:srgbClr val="0070C0"/>
                </a:solidFill>
                <a:latin typeface="Times New Roman"/>
                <a:ea typeface="Calibri"/>
                <a:cs typeface="Times New Roman"/>
              </a:rPr>
              <a:t>травмы</a:t>
            </a:r>
            <a:r>
              <a:rPr lang="ru-RU" sz="3100" b="1" dirty="0" smtClean="0">
                <a:solidFill>
                  <a:srgbClr val="0070C0"/>
                </a:solidFill>
                <a:latin typeface="Times New Roman"/>
                <a:ea typeface="Calibri"/>
                <a:cs typeface="Times New Roman"/>
              </a:rPr>
              <a:t>.</a:t>
            </a:r>
            <a:br>
              <a:rPr lang="ru-RU" sz="3100" b="1" dirty="0" smtClean="0">
                <a:solidFill>
                  <a:srgbClr val="0070C0"/>
                </a:solidFill>
                <a:latin typeface="Times New Roman"/>
                <a:ea typeface="Calibri"/>
                <a:cs typeface="Times New Roman"/>
              </a:rPr>
            </a:br>
            <a:r>
              <a:rPr lang="ru-RU" sz="3100" b="1" dirty="0" smtClean="0">
                <a:solidFill>
                  <a:srgbClr val="0070C0"/>
                </a:solidFill>
                <a:latin typeface="Times New Roman"/>
                <a:ea typeface="Calibri"/>
                <a:cs typeface="Times New Roman"/>
              </a:rPr>
              <a:t/>
            </a:r>
            <a:br>
              <a:rPr lang="ru-RU" sz="3100" b="1" dirty="0" smtClean="0">
                <a:solidFill>
                  <a:srgbClr val="0070C0"/>
                </a:solidFill>
                <a:latin typeface="Times New Roman"/>
                <a:ea typeface="Calibri"/>
                <a:cs typeface="Times New Roman"/>
              </a:rPr>
            </a:br>
            <a:r>
              <a:rPr lang="ru-RU" sz="3100" b="1" dirty="0" smtClean="0">
                <a:solidFill>
                  <a:srgbClr val="0070C0"/>
                </a:solidFill>
                <a:latin typeface="Times New Roman"/>
                <a:ea typeface="Calibri"/>
                <a:cs typeface="Times New Roman"/>
              </a:rPr>
              <a:t>1) Родовые травмы</a:t>
            </a:r>
            <a:r>
              <a:rPr lang="ru-RU" sz="3600" dirty="0">
                <a:ea typeface="Calibri"/>
                <a:cs typeface="Times New Roman"/>
              </a:rPr>
              <a:t/>
            </a:r>
            <a:br>
              <a:rPr lang="ru-RU" sz="3600" dirty="0">
                <a:ea typeface="Calibri"/>
                <a:cs typeface="Times New Roman"/>
              </a:rPr>
            </a:br>
            <a:endParaRPr lang="ru-RU"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060848"/>
            <a:ext cx="2999631" cy="2999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1880" y="3740695"/>
            <a:ext cx="2465665" cy="3117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0192" y="2060848"/>
            <a:ext cx="2664296" cy="2938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67814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pPr algn="l"/>
            <a:r>
              <a:rPr lang="ru-RU" sz="2800" dirty="0" smtClean="0">
                <a:solidFill>
                  <a:srgbClr val="0070C0"/>
                </a:solidFill>
              </a:rPr>
              <a:t>2) </a:t>
            </a:r>
            <a:r>
              <a:rPr lang="ru-RU" sz="2800" b="1" dirty="0">
                <a:solidFill>
                  <a:srgbClr val="0070C0"/>
                </a:solidFill>
                <a:latin typeface="Times New Roman"/>
                <a:ea typeface="Calibri"/>
              </a:rPr>
              <a:t>Бытовой, или домашний травматизм</a:t>
            </a:r>
            <a:endParaRPr lang="ru-RU" sz="2800" dirty="0">
              <a:solidFill>
                <a:srgbClr val="0070C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284" y="2113918"/>
            <a:ext cx="3340793" cy="2986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104" y="1052736"/>
            <a:ext cx="3405883" cy="2554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71800" y="3501008"/>
            <a:ext cx="3744416" cy="2665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78365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0070C0"/>
                </a:solidFill>
                <a:latin typeface="Times New Roman"/>
                <a:ea typeface="Calibri"/>
              </a:rPr>
              <a:t>3. Уличный травматизм</a:t>
            </a:r>
            <a:r>
              <a:rPr lang="ru-RU" dirty="0">
                <a:solidFill>
                  <a:srgbClr val="0070C0"/>
                </a:solidFill>
                <a:latin typeface="Times New Roman"/>
                <a:ea typeface="Calibri"/>
              </a:rPr>
              <a:t> </a:t>
            </a:r>
            <a:endParaRPr lang="ru-RU" dirty="0">
              <a:solidFill>
                <a:srgbClr val="0070C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793" y="1412776"/>
            <a:ext cx="3309314" cy="22025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20974" y="4005064"/>
            <a:ext cx="3731146" cy="27441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52120" y="1700808"/>
            <a:ext cx="3192016" cy="2759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1103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6470" y="116632"/>
            <a:ext cx="8229600" cy="648072"/>
          </a:xfrm>
        </p:spPr>
        <p:txBody>
          <a:bodyPr>
            <a:noAutofit/>
          </a:bodyPr>
          <a:lstStyle/>
          <a:p>
            <a:r>
              <a:rPr lang="ru-RU" sz="3600" b="1" dirty="0">
                <a:solidFill>
                  <a:srgbClr val="0070C0"/>
                </a:solidFill>
              </a:rPr>
              <a:t>4. </a:t>
            </a:r>
            <a:r>
              <a:rPr lang="ru-RU" sz="3600" b="1" dirty="0" smtClean="0">
                <a:solidFill>
                  <a:srgbClr val="0070C0"/>
                </a:solidFill>
              </a:rPr>
              <a:t>Транспортный травматизм</a:t>
            </a:r>
            <a:r>
              <a:rPr lang="ru-RU" sz="3600" dirty="0" smtClean="0">
                <a:solidFill>
                  <a:srgbClr val="0070C0"/>
                </a:solidFill>
              </a:rPr>
              <a:t> </a:t>
            </a:r>
            <a:endParaRPr lang="ru-RU" sz="3600" dirty="0">
              <a:solidFill>
                <a:srgbClr val="0070C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3" y="908720"/>
            <a:ext cx="2865143" cy="2356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51" y="3933056"/>
            <a:ext cx="2984045" cy="2238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90816" y="1712635"/>
            <a:ext cx="2953891" cy="2548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33700" y="4581128"/>
            <a:ext cx="3022476" cy="2087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56176" y="973142"/>
            <a:ext cx="2798860" cy="216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66502" y="3789041"/>
            <a:ext cx="2688534" cy="22298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74994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648072"/>
          </a:xfrm>
        </p:spPr>
        <p:txBody>
          <a:bodyPr>
            <a:normAutofit/>
          </a:bodyPr>
          <a:lstStyle/>
          <a:p>
            <a:r>
              <a:rPr lang="ru-RU" sz="3600" b="1" dirty="0" smtClean="0">
                <a:solidFill>
                  <a:srgbClr val="0070C0"/>
                </a:solidFill>
                <a:latin typeface="Times New Roman"/>
                <a:ea typeface="Calibri"/>
              </a:rPr>
              <a:t>5. Школьный </a:t>
            </a:r>
            <a:r>
              <a:rPr lang="ru-RU" sz="3600" b="1" dirty="0">
                <a:solidFill>
                  <a:srgbClr val="0070C0"/>
                </a:solidFill>
                <a:latin typeface="Times New Roman"/>
                <a:ea typeface="Calibri"/>
              </a:rPr>
              <a:t>травматизм</a:t>
            </a:r>
            <a:r>
              <a:rPr lang="ru-RU" sz="3600" dirty="0">
                <a:solidFill>
                  <a:srgbClr val="0070C0"/>
                </a:solidFill>
                <a:latin typeface="Times New Roman"/>
                <a:ea typeface="Calibri"/>
              </a:rPr>
              <a:t> </a:t>
            </a:r>
            <a:endParaRPr lang="ru-RU" sz="3600" dirty="0">
              <a:solidFill>
                <a:srgbClr val="0070C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052736"/>
            <a:ext cx="2643758" cy="2213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0339" y="993331"/>
            <a:ext cx="2904322" cy="2332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9310" y="4217220"/>
            <a:ext cx="3240360" cy="2430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96136" y="4392578"/>
            <a:ext cx="3179413" cy="2292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87824" y="2778665"/>
            <a:ext cx="3054085" cy="26109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00184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sz="3600" b="1" dirty="0" smtClean="0">
                <a:solidFill>
                  <a:srgbClr val="0070C0"/>
                </a:solidFill>
                <a:latin typeface="Times New Roman"/>
                <a:ea typeface="Calibri"/>
              </a:rPr>
              <a:t>6. Спортивный </a:t>
            </a:r>
            <a:r>
              <a:rPr lang="ru-RU" sz="3600" b="1" dirty="0">
                <a:solidFill>
                  <a:srgbClr val="0070C0"/>
                </a:solidFill>
                <a:latin typeface="Times New Roman"/>
                <a:ea typeface="Calibri"/>
              </a:rPr>
              <a:t>травматизм</a:t>
            </a:r>
            <a:r>
              <a:rPr lang="ru-RU" sz="3600" dirty="0">
                <a:solidFill>
                  <a:srgbClr val="0070C0"/>
                </a:solidFill>
                <a:latin typeface="Times New Roman"/>
                <a:ea typeface="Calibri"/>
              </a:rPr>
              <a:t> </a:t>
            </a:r>
            <a:endParaRPr lang="ru-RU" sz="3600" dirty="0">
              <a:solidFill>
                <a:srgbClr val="0070C0"/>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752" y="1196752"/>
            <a:ext cx="2181225" cy="2562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42567" y="3535558"/>
            <a:ext cx="2779713" cy="252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40414" y="930440"/>
            <a:ext cx="3899208" cy="2591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504" y="4134575"/>
            <a:ext cx="2938245" cy="1914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82183" y="1988841"/>
            <a:ext cx="2562609" cy="196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31840" y="4797620"/>
            <a:ext cx="2764969" cy="1844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68881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394</Words>
  <Application>Microsoft Office PowerPoint</Application>
  <PresentationFormat>Экран (4:3)</PresentationFormat>
  <Paragraphs>38</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Детский травматизм</vt:lpstr>
      <vt:lpstr>Травма - это телесное повреждение при ранении.  Травматизм - это повреждения, которые повторялись в определенной группе населения, называются.   Под детским травматизмом следует понимать совокупность внезапно возникших повреждений среди детей разного возраста.  </vt:lpstr>
      <vt:lpstr>Детские травмы разделяются на:  1) Грудной (с момента рождения до года) 2) Преддошкольный (от 1 года до 3 лет) 3) Дошкольный (от 3  до 7 лет) 4) Школьный (от 7 до 16 лет)</vt:lpstr>
      <vt:lpstr>Разделяют все случаи в зависимости от места  получения травмы.  1) Родовые травмы </vt:lpstr>
      <vt:lpstr>2) Бытовой, или домашний травматизм</vt:lpstr>
      <vt:lpstr>3. Уличный травматизм </vt:lpstr>
      <vt:lpstr>4. Транспортный травматизм </vt:lpstr>
      <vt:lpstr>5. Школьный травматизм </vt:lpstr>
      <vt:lpstr>6. Спортивный травматизм </vt:lpstr>
      <vt:lpstr>Наиболее часто встречающийся травматизм у детей – бытовой. </vt:lpstr>
      <vt:lpstr>Слайд 11</vt:lpstr>
      <vt:lpstr>Предупреждение травматизма.</vt:lpstr>
      <vt:lpstr>               2. Профилактика уличного  травматизма при пешеходном движении предусматривает:  1) рациональное планирование и благоустройство улиц и мостовых, надлежащий уход за ними (применение песка во время гололеда, заделка рытвин), освещение улиц и площадей, ограждение строящихся и ремонтируемых зданий;  2) рациональную организацию и регулирование уличного движения, строгий контроль за соблюдением правил уличного движения;  3) обеспечение хорошего технического состояния уличного транспорта, его безопасность (исправность автоматических дверей в автобусах и трамваях);  4) надзор за детьми и их досугом;  5) широкую воспитательную и разъяснительную работу с населением (печать, радио, телевидение, кино, лекции, доклады). Одной из важных мер по профилактике уличного травматизма является борьба с бытовым пьянством, поскольку уличные травмы часто получают лица в состоянии алкогольного опьянения. </vt:lpstr>
      <vt:lpstr>3. Для профилактики бытового травматизма  следует:  1) обеспечить правильный уход за грудными детьми и детьми преддошкольного возраста исключить возможность ожогов, не разрешать детям самостоятельно включать электроприборы, содержать электропроводку в надлежащем состоянии);  2) усилить надзор за школьниками в часы их досуга (оборудование мест для игр – детских комнат, игровых площадок, парков).  3) устранить технические погрешности в домовом хозяйстве;  4) прививать детям правильные трудовые навыки;  5) целенаправленно обучать их правилам поведения в местах общего пользования.  4. Лучшая профилактика водного травматизма - умение держаться на воде. Поэтому профилактика здесь одна - заплывы самых лучших юных пловцов должны проходить на глазах у взрослых.  </vt:lpstr>
      <vt:lpstr>Основные меры профилактики детского травматизма: недоступность спичек, хранение препаратов бытовой химии в недоступных для детей местах, осторожность во время кормления ребенка горячей жидкой пищей, повышенное внимание и осторожность при переносе посуды с горячей жидкостью в тех местах квартиры, где внезапно могут появиться дети, запрещение детям находится во время приготовления пищи, мытья посуды, стирки белья и других работ на кухне, постоянный надзор взрослых при купании детей, защита детей от горящих газовых плит, обогревательных приборов, обеспечение «техники безопасности» в жилых помещениях (ограждения батарей отопительной системы, закрытие розеток в доступных детям местах), организация интересных и безопасных игр и занятий, отвлекающих детей от опасных шалостей, обучение детей правилам дорожного движения. </vt:lpstr>
      <vt:lpstr>Оказание первой помощи.</vt:lpstr>
      <vt:lpstr>Первая помощь при поражении электрическим током    Если ребенок поражен электрическим током или получил ожоги от него, прежде всего отключите электричество и только после этого оказывайте первую помощь ребенку.    Если ребенок без сознания, держите его в тепле и немедленно обратитесь за медицинской помощью.    Если ребенку тяжело дышать или он не дышит, положите его на спину ровно, немного приподняв голову.     Закройте ноздри ребенка и энергично вдыхайте ему в рот, чтобы грудь ребенка поднималась. Сосчитайте до трех и повторите процедуру. Повторяйте до тех пор, пока дыхание не восстановится. </vt:lpstr>
      <vt:lpstr>Первая помощь при падениях и несчастных случаях на дороге     – Повреждения головы, позвоночника и шеи могут вызвать паралич и представляют серьезную угрозу для жизни. Ограничьте подвижность головы и спины, избегайте любых сгибов позвоночника, чтобы предотвратить дополнительные повреждения, и вызовите скорую медицинскую помощь.    – Если ребенок не может двигаться или испытывает острую боль, скорее всего, у него перелом костей. Зафиксируйте место перелома шиной или подручным материалом, после чего вызовите скорую медицинскую помощь.    – Если ребенок без сознания, держите его в тепле и вызовите скорую медицинскую помощь.    – При ушибах и растяжениях погрузите пораженные места в холодную воду или приложите на 15 минут лед. Лед предварительно положите в целлофановый пакет и оберните махровым полотенцем. При необходимости повторите процедуру, Холод уменьшит боль и снимет отеки. Успокойте ребенка. </vt:lpstr>
      <vt:lpstr>Первая помощь при порезах и ранах При небольших порезах и ранах: Промойте рану 3%-ной перекисью водорода, а при ее отсутствии - чистой (по возможности кипяченой охлажденной) водой с мылом. Высушите кожу вокруг раны, обработайте йодом. Закройте рану чистой марлей и наложите повязку. При серьезных порезах и ранах: Если кусочек стекла или другого предмета застрял в ране, не старайтесь удалить его. Это может привести к кровотечению или большому повреждению тканей.   Если у ребенка сильное кровотечение, поднимите пораженное место выше уровня груди и плотно прижмите рану (или место рядом с ней) подушкой или мягким свертком из чистой ткани. Продолжайте держать сверток или подушку, пока кровотечение не прекратится. Не кладите веществ растительного или животного происхождения на рану, поскольку это может вызвать инфицирование. Наложите на рану повязку. Повязка не должна быть слишком тугой. Отвезите ребенка в больницу или вызовите скорую медицинскую помощь. Спросите медицинского работника, надо ли сделать ребенку прививку от столбняка. </vt:lpstr>
      <vt:lpstr>Первая помощь при удушье      Если есть подозрение на повреждение шеи или головы, не двигайте голову ребенка.      Если ребенку тяжело дышать или он не дышит, положите его на спину ровно, немного подняв голову.         Держите ноздри ребенка закрытыми и вдыхайте ему в рот, делая искусственное дыхание. Повторяйте процедуру, пока ребенок не начнет дышать.      Если ребенок дышит, но находится без сознания, переверните его на бок, чтобы язык не мешал дышать.      Вызовите скорую медицинскую помощь. </vt:lpstr>
      <vt:lpstr>Первая помощь при отравлении      Если ребенок проглотил яд, не старайтесь вызвать рвоту, поскольку это может только осложнить положение.      Если яд попал на одежду или кожу ребенка, снимите одежду и промойте большим количеством воды. Несколько раз тщательно промойте кожу ребенка с мылом.      Если яд попал в глаза, промывайте их чистой водой по меньшей мере в течение 10 минут.      Немедленно отвезите ребенка в больницу или вызовите скорую медицинскую помощь.      Возьмите с собой образец ядовитого вещества или лекарства, которое принял ребенок, или емкость, в которой оно находилось. Ожидая помощи, держите ребенка в покое. </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Детский травматизм</dc:title>
  <dc:creator>ПК</dc:creator>
  <cp:lastModifiedBy>надежда</cp:lastModifiedBy>
  <cp:revision>25</cp:revision>
  <dcterms:created xsi:type="dcterms:W3CDTF">2012-11-08T01:32:49Z</dcterms:created>
  <dcterms:modified xsi:type="dcterms:W3CDTF">2021-05-03T18:40:47Z</dcterms:modified>
</cp:coreProperties>
</file>